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5082" r:id="rId1"/>
  </p:sldMasterIdLst>
  <p:notesMasterIdLst>
    <p:notesMasterId r:id="rId15"/>
  </p:notesMasterIdLst>
  <p:sldIdLst>
    <p:sldId id="460" r:id="rId2"/>
    <p:sldId id="462" r:id="rId3"/>
    <p:sldId id="463" r:id="rId4"/>
    <p:sldId id="474" r:id="rId5"/>
    <p:sldId id="465" r:id="rId6"/>
    <p:sldId id="466" r:id="rId7"/>
    <p:sldId id="467" r:id="rId8"/>
    <p:sldId id="468" r:id="rId9"/>
    <p:sldId id="469" r:id="rId10"/>
    <p:sldId id="470" r:id="rId11"/>
    <p:sldId id="471" r:id="rId12"/>
    <p:sldId id="472" r:id="rId13"/>
    <p:sldId id="473" r:id="rId14"/>
  </p:sldIdLst>
  <p:sldSz cx="9144000" cy="6858000" type="screen4x3"/>
  <p:notesSz cx="7010400" cy="9296400"/>
  <p:defaultTextStyle>
    <a:defPPr>
      <a:defRPr lang="en-US"/>
    </a:defPPr>
    <a:lvl1pPr algn="l" rtl="0" eaLnBrk="0" fontAlgn="base" hangingPunct="0">
      <a:spcBef>
        <a:spcPct val="0"/>
      </a:spcBef>
      <a:spcAft>
        <a:spcPct val="0"/>
      </a:spcAft>
      <a:defRPr sz="2200" b="1"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200" b="1"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200" b="1"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200" b="1"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2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2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2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2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200"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11"/>
    <a:srgbClr val="66FF33"/>
    <a:srgbClr val="63BACF"/>
    <a:srgbClr val="0000FF"/>
    <a:srgbClr val="FFFFCC"/>
    <a:srgbClr val="000000"/>
    <a:srgbClr val="E9BF27"/>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66" autoAdjust="0"/>
    <p:restoredTop sz="89866" autoAdjust="0"/>
  </p:normalViewPr>
  <p:slideViewPr>
    <p:cSldViewPr>
      <p:cViewPr varScale="1">
        <p:scale>
          <a:sx n="75" d="100"/>
          <a:sy n="75" d="100"/>
        </p:scale>
        <p:origin x="6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pitchFamily="34" charset="0"/>
                <a:ea typeface="MS PGothic" pitchFamily="34" charset="-128"/>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D1DD1879-8FDD-C549-A756-D827183594B8}" type="datetimeFigureOut">
              <a:rPr lang="en-US"/>
              <a:pPr/>
              <a:t>5/16/2016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pitchFamily="34" charset="0"/>
                <a:ea typeface="MS PGothic"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DE3FC6B3-8EE6-7141-B112-215721169B35}" type="slidenum">
              <a:rPr lang="en-US"/>
              <a:pPr/>
              <a:t>‹#›</a:t>
            </a:fld>
            <a:endParaRPr lang="en-US"/>
          </a:p>
        </p:txBody>
      </p:sp>
    </p:spTree>
    <p:extLst>
      <p:ext uri="{BB962C8B-B14F-4D97-AF65-F5344CB8AC3E}">
        <p14:creationId xmlns:p14="http://schemas.microsoft.com/office/powerpoint/2010/main" val="10423780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3FC6B3-8EE6-7141-B112-215721169B35}" type="slidenum">
              <a:rPr lang="en-US" smtClean="0"/>
              <a:pPr/>
              <a:t>7</a:t>
            </a:fld>
            <a:endParaRPr lang="en-US"/>
          </a:p>
        </p:txBody>
      </p:sp>
    </p:spTree>
    <p:extLst>
      <p:ext uri="{BB962C8B-B14F-4D97-AF65-F5344CB8AC3E}">
        <p14:creationId xmlns:p14="http://schemas.microsoft.com/office/powerpoint/2010/main" val="1602305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Survival_powerpoint_title_Lance.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userDrawn="1">
            <p:ph type="subTitle" idx="1"/>
          </p:nvPr>
        </p:nvSpPr>
        <p:spPr>
          <a:xfrm>
            <a:off x="304800" y="3276600"/>
            <a:ext cx="1752600" cy="22860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TextBox 5"/>
          <p:cNvSpPr txBox="1"/>
          <p:nvPr userDrawn="1"/>
        </p:nvSpPr>
        <p:spPr>
          <a:xfrm>
            <a:off x="304800" y="990600"/>
            <a:ext cx="2743200" cy="1323439"/>
          </a:xfrm>
          <a:prstGeom prst="rect">
            <a:avLst/>
          </a:prstGeom>
          <a:noFill/>
        </p:spPr>
        <p:txBody>
          <a:bodyPr wrap="square" rtlCol="0">
            <a:spAutoFit/>
          </a:bodyPr>
          <a:lstStyle/>
          <a:p>
            <a:r>
              <a:rPr lang="en-US" sz="4000" b="1" i="1" dirty="0" smtClean="0">
                <a:latin typeface="+mj-lt"/>
                <a:cs typeface="Myriad Pro"/>
              </a:rPr>
              <a:t>Outdoor</a:t>
            </a:r>
          </a:p>
          <a:p>
            <a:r>
              <a:rPr lang="en-US" sz="4000" b="1" i="1" baseline="0" dirty="0" smtClean="0">
                <a:latin typeface="+mj-lt"/>
                <a:cs typeface="Myriad Pro"/>
              </a:rPr>
              <a:t>Skills</a:t>
            </a:r>
          </a:p>
        </p:txBody>
      </p:sp>
    </p:spTree>
    <p:extLst>
      <p:ext uri="{BB962C8B-B14F-4D97-AF65-F5344CB8AC3E}">
        <p14:creationId xmlns:p14="http://schemas.microsoft.com/office/powerpoint/2010/main" val="41743027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410" y="6355912"/>
            <a:ext cx="2133740" cy="366073"/>
          </a:xfrm>
          <a:prstGeom prst="rect">
            <a:avLst/>
          </a:prstGeom>
        </p:spPr>
        <p:txBody>
          <a:bodyPr/>
          <a:lstStyle>
            <a:lvl1pPr>
              <a:defRPr/>
            </a:lvl1pPr>
          </a:lstStyle>
          <a:p>
            <a:fld id="{62759D70-18C5-AD44-819B-7AF3E8207124}" type="datetime1">
              <a:rPr lang="en-US"/>
              <a:pPr/>
              <a:t>5/16/2016</a:t>
            </a:fld>
            <a:endParaRPr lang="en-US"/>
          </a:p>
        </p:txBody>
      </p:sp>
      <p:sp>
        <p:nvSpPr>
          <p:cNvPr id="5" name="Footer Placeholder 4"/>
          <p:cNvSpPr>
            <a:spLocks noGrp="1"/>
          </p:cNvSpPr>
          <p:nvPr>
            <p:ph type="ftr" sz="quarter" idx="11"/>
          </p:nvPr>
        </p:nvSpPr>
        <p:spPr>
          <a:xfrm>
            <a:off x="3123956" y="6355912"/>
            <a:ext cx="2896088" cy="366073"/>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2851" y="6355912"/>
            <a:ext cx="2133740" cy="366073"/>
          </a:xfrm>
          <a:prstGeom prst="rect">
            <a:avLst/>
          </a:prstGeom>
        </p:spPr>
        <p:txBody>
          <a:bodyPr/>
          <a:lstStyle>
            <a:lvl1pPr>
              <a:defRPr/>
            </a:lvl1pPr>
          </a:lstStyle>
          <a:p>
            <a:fld id="{2F35F95A-21FC-CA4A-94AC-966137671F43}" type="slidenum">
              <a:rPr lang="en-US"/>
              <a:pPr/>
              <a:t>‹#›</a:t>
            </a:fld>
            <a:endParaRPr lang="en-US"/>
          </a:p>
        </p:txBody>
      </p:sp>
    </p:spTree>
    <p:extLst>
      <p:ext uri="{BB962C8B-B14F-4D97-AF65-F5344CB8AC3E}">
        <p14:creationId xmlns:p14="http://schemas.microsoft.com/office/powerpoint/2010/main" val="416389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63480" y="260350"/>
            <a:ext cx="3897313" cy="55308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66775" y="260350"/>
            <a:ext cx="11544300" cy="5530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410" y="6355912"/>
            <a:ext cx="2133740" cy="366073"/>
          </a:xfrm>
          <a:prstGeom prst="rect">
            <a:avLst/>
          </a:prstGeom>
        </p:spPr>
        <p:txBody>
          <a:bodyPr/>
          <a:lstStyle>
            <a:lvl1pPr>
              <a:defRPr/>
            </a:lvl1pPr>
          </a:lstStyle>
          <a:p>
            <a:fld id="{0782416D-41DC-0B43-9B91-7A91F8E49442}" type="datetime1">
              <a:rPr lang="en-US"/>
              <a:pPr/>
              <a:t>5/16/2016</a:t>
            </a:fld>
            <a:endParaRPr lang="en-US"/>
          </a:p>
        </p:txBody>
      </p:sp>
      <p:sp>
        <p:nvSpPr>
          <p:cNvPr id="5" name="Footer Placeholder 4"/>
          <p:cNvSpPr>
            <a:spLocks noGrp="1"/>
          </p:cNvSpPr>
          <p:nvPr>
            <p:ph type="ftr" sz="quarter" idx="11"/>
          </p:nvPr>
        </p:nvSpPr>
        <p:spPr>
          <a:xfrm>
            <a:off x="3123956" y="6355912"/>
            <a:ext cx="2896088" cy="366073"/>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2851" y="6355912"/>
            <a:ext cx="2133740" cy="366073"/>
          </a:xfrm>
          <a:prstGeom prst="rect">
            <a:avLst/>
          </a:prstGeom>
        </p:spPr>
        <p:txBody>
          <a:bodyPr/>
          <a:lstStyle>
            <a:lvl1pPr>
              <a:defRPr/>
            </a:lvl1pPr>
          </a:lstStyle>
          <a:p>
            <a:fld id="{4DF4DD76-B9A0-9248-85D4-6640806C3CB6}" type="slidenum">
              <a:rPr lang="en-US"/>
              <a:pPr/>
              <a:t>‹#›</a:t>
            </a:fld>
            <a:endParaRPr lang="en-US"/>
          </a:p>
        </p:txBody>
      </p:sp>
    </p:spTree>
    <p:extLst>
      <p:ext uri="{BB962C8B-B14F-4D97-AF65-F5344CB8AC3E}">
        <p14:creationId xmlns:p14="http://schemas.microsoft.com/office/powerpoint/2010/main" val="3965734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pic>
        <p:nvPicPr>
          <p:cNvPr id="4" name="Picture 6" descr="Health&amp;Wellness_slide master.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5953125"/>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100B.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629400" y="6248400"/>
            <a:ext cx="186213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p:cNvSpPr txBox="1">
            <a:spLocks noChangeArrowheads="1"/>
          </p:cNvSpPr>
          <p:nvPr/>
        </p:nvSpPr>
        <p:spPr bwMode="auto">
          <a:xfrm>
            <a:off x="685800" y="5791200"/>
            <a:ext cx="2046288" cy="10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700" i="0" dirty="0">
                <a:latin typeface="Arial Narrow" charset="0"/>
                <a:ea typeface="ＭＳ Ｐゴシック" charset="0"/>
              </a:rPr>
              <a:t>CATERPILLAR CONFIDENTIAL: GREEN</a:t>
            </a:r>
          </a:p>
        </p:txBody>
      </p:sp>
      <p:sp>
        <p:nvSpPr>
          <p:cNvPr id="7" name="Title 1"/>
          <p:cNvSpPr>
            <a:spLocks noGrp="1"/>
          </p:cNvSpPr>
          <p:nvPr>
            <p:ph type="title"/>
          </p:nvPr>
        </p:nvSpPr>
        <p:spPr>
          <a:xfrm>
            <a:off x="685800" y="381000"/>
            <a:ext cx="7772400" cy="1143000"/>
          </a:xfrm>
        </p:spPr>
        <p:txBody>
          <a:bodyPr/>
          <a:lstStyle>
            <a:lvl1pPr algn="l">
              <a:defRPr sz="3200" b="1">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8" name="Content Placeholder 2"/>
          <p:cNvSpPr>
            <a:spLocks noGrp="1"/>
          </p:cNvSpPr>
          <p:nvPr>
            <p:ph idx="1"/>
          </p:nvPr>
        </p:nvSpPr>
        <p:spPr>
          <a:xfrm>
            <a:off x="685800" y="1600200"/>
            <a:ext cx="7772400" cy="4038600"/>
          </a:xfrm>
        </p:spPr>
        <p:txBody>
          <a:bodyPr/>
          <a:lstStyle>
            <a:lvl1pPr>
              <a:defRPr sz="1800">
                <a:latin typeface="Calibri" panose="020F0502020204030204" pitchFamily="34" charset="0"/>
                <a:cs typeface="Calibri" panose="020F0502020204030204" pitchFamily="34" charset="0"/>
              </a:defRPr>
            </a:lvl1pPr>
            <a:lvl2pPr>
              <a:defRPr sz="18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575923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lvl1pPr>
              <a:defRPr b="1">
                <a:latin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3810000" cy="4114800"/>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114800"/>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6" descr="Health&amp;Wellness_slide master.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5953125"/>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100B.jpg"/>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629400" y="6248400"/>
            <a:ext cx="186213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4671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410" y="6355912"/>
            <a:ext cx="2133740" cy="366073"/>
          </a:xfrm>
          <a:prstGeom prst="rect">
            <a:avLst/>
          </a:prstGeom>
        </p:spPr>
        <p:txBody>
          <a:bodyPr/>
          <a:lstStyle>
            <a:lvl1pPr>
              <a:defRPr/>
            </a:lvl1pPr>
          </a:lstStyle>
          <a:p>
            <a:fld id="{B198336B-AA62-854E-B07D-300356AF536A}" type="datetime1">
              <a:rPr lang="en-US"/>
              <a:pPr/>
              <a:t>5/16/2016</a:t>
            </a:fld>
            <a:endParaRPr lang="en-US"/>
          </a:p>
        </p:txBody>
      </p:sp>
      <p:sp>
        <p:nvSpPr>
          <p:cNvPr id="5" name="Footer Placeholder 4"/>
          <p:cNvSpPr>
            <a:spLocks noGrp="1"/>
          </p:cNvSpPr>
          <p:nvPr>
            <p:ph type="ftr" sz="quarter" idx="11"/>
          </p:nvPr>
        </p:nvSpPr>
        <p:spPr>
          <a:xfrm>
            <a:off x="3123956" y="6355912"/>
            <a:ext cx="2896088" cy="366073"/>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2851" y="6355912"/>
            <a:ext cx="2133740" cy="366073"/>
          </a:xfrm>
          <a:prstGeom prst="rect">
            <a:avLst/>
          </a:prstGeom>
        </p:spPr>
        <p:txBody>
          <a:bodyPr/>
          <a:lstStyle>
            <a:lvl1pPr>
              <a:defRPr/>
            </a:lvl1pPr>
          </a:lstStyle>
          <a:p>
            <a:fld id="{054AB42A-CDBF-1A47-B40C-D2F5A7EAB7A2}" type="slidenum">
              <a:rPr lang="en-US"/>
              <a:pPr/>
              <a:t>‹#›</a:t>
            </a:fld>
            <a:endParaRPr lang="en-US"/>
          </a:p>
        </p:txBody>
      </p:sp>
      <p:sp>
        <p:nvSpPr>
          <p:cNvPr id="7" name="Title Placeholder 3"/>
          <p:cNvSpPr>
            <a:spLocks noGrp="1"/>
          </p:cNvSpPr>
          <p:nvPr>
            <p:ph type="title"/>
          </p:nvPr>
        </p:nvSpPr>
        <p:spPr>
          <a:xfrm>
            <a:off x="381000" y="245123"/>
            <a:ext cx="8229601" cy="44067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10103132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5"/>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410" y="6355912"/>
            <a:ext cx="2133740" cy="366073"/>
          </a:xfrm>
          <a:prstGeom prst="rect">
            <a:avLst/>
          </a:prstGeom>
        </p:spPr>
        <p:txBody>
          <a:bodyPr/>
          <a:lstStyle>
            <a:lvl1pPr>
              <a:defRPr/>
            </a:lvl1pPr>
          </a:lstStyle>
          <a:p>
            <a:fld id="{E6EF1AA3-4D1B-3B4D-8B89-09EE5A889791}" type="datetime1">
              <a:rPr lang="en-US"/>
              <a:pPr/>
              <a:t>5/16/2016</a:t>
            </a:fld>
            <a:endParaRPr lang="en-US"/>
          </a:p>
        </p:txBody>
      </p:sp>
      <p:sp>
        <p:nvSpPr>
          <p:cNvPr id="5" name="Footer Placeholder 4"/>
          <p:cNvSpPr>
            <a:spLocks noGrp="1"/>
          </p:cNvSpPr>
          <p:nvPr>
            <p:ph type="ftr" sz="quarter" idx="11"/>
          </p:nvPr>
        </p:nvSpPr>
        <p:spPr>
          <a:xfrm>
            <a:off x="3123956" y="6355912"/>
            <a:ext cx="2896088" cy="366073"/>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2851" y="6355912"/>
            <a:ext cx="2133740" cy="366073"/>
          </a:xfrm>
          <a:prstGeom prst="rect">
            <a:avLst/>
          </a:prstGeom>
        </p:spPr>
        <p:txBody>
          <a:bodyPr/>
          <a:lstStyle>
            <a:lvl1pPr>
              <a:defRPr/>
            </a:lvl1pPr>
          </a:lstStyle>
          <a:p>
            <a:fld id="{B35782E8-B2E4-2444-B876-8CD3F73766E5}" type="slidenum">
              <a:rPr lang="en-US"/>
              <a:pPr/>
              <a:t>‹#›</a:t>
            </a:fld>
            <a:endParaRPr lang="en-US"/>
          </a:p>
        </p:txBody>
      </p:sp>
    </p:spTree>
    <p:extLst>
      <p:ext uri="{BB962C8B-B14F-4D97-AF65-F5344CB8AC3E}">
        <p14:creationId xmlns:p14="http://schemas.microsoft.com/office/powerpoint/2010/main" val="301060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66780" y="1512892"/>
            <a:ext cx="7720013" cy="4278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739188" y="1512892"/>
            <a:ext cx="7721600" cy="4278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410" y="6355912"/>
            <a:ext cx="2133740" cy="366073"/>
          </a:xfrm>
          <a:prstGeom prst="rect">
            <a:avLst/>
          </a:prstGeom>
        </p:spPr>
        <p:txBody>
          <a:bodyPr/>
          <a:lstStyle>
            <a:lvl1pPr>
              <a:defRPr/>
            </a:lvl1pPr>
          </a:lstStyle>
          <a:p>
            <a:fld id="{04D275E6-CB76-BA43-93E8-0D005199F06B}" type="datetime1">
              <a:rPr lang="en-US"/>
              <a:pPr/>
              <a:t>5/16/2016</a:t>
            </a:fld>
            <a:endParaRPr lang="en-US"/>
          </a:p>
        </p:txBody>
      </p:sp>
      <p:sp>
        <p:nvSpPr>
          <p:cNvPr id="6" name="Footer Placeholder 4"/>
          <p:cNvSpPr>
            <a:spLocks noGrp="1"/>
          </p:cNvSpPr>
          <p:nvPr>
            <p:ph type="ftr" sz="quarter" idx="11"/>
          </p:nvPr>
        </p:nvSpPr>
        <p:spPr>
          <a:xfrm>
            <a:off x="3123956" y="6355912"/>
            <a:ext cx="2896088" cy="366073"/>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2851" y="6355912"/>
            <a:ext cx="2133740" cy="366073"/>
          </a:xfrm>
          <a:prstGeom prst="rect">
            <a:avLst/>
          </a:prstGeom>
        </p:spPr>
        <p:txBody>
          <a:bodyPr/>
          <a:lstStyle>
            <a:lvl1pPr>
              <a:defRPr/>
            </a:lvl1pPr>
          </a:lstStyle>
          <a:p>
            <a:fld id="{49EAA2D8-5902-F34D-9931-699BA26D1715}" type="slidenum">
              <a:rPr lang="en-US"/>
              <a:pPr/>
              <a:t>‹#›</a:t>
            </a:fld>
            <a:endParaRPr lang="en-US"/>
          </a:p>
        </p:txBody>
      </p:sp>
    </p:spTree>
    <p:extLst>
      <p:ext uri="{BB962C8B-B14F-4D97-AF65-F5344CB8AC3E}">
        <p14:creationId xmlns:p14="http://schemas.microsoft.com/office/powerpoint/2010/main" val="392977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410" y="6355912"/>
            <a:ext cx="2133740" cy="366073"/>
          </a:xfrm>
          <a:prstGeom prst="rect">
            <a:avLst/>
          </a:prstGeom>
        </p:spPr>
        <p:txBody>
          <a:bodyPr/>
          <a:lstStyle>
            <a:lvl1pPr>
              <a:defRPr/>
            </a:lvl1pPr>
          </a:lstStyle>
          <a:p>
            <a:fld id="{0282AB59-9CF0-3A4B-918C-7CEF36F7405D}" type="datetime1">
              <a:rPr lang="en-US"/>
              <a:pPr/>
              <a:t>5/16/2016</a:t>
            </a:fld>
            <a:endParaRPr lang="en-US"/>
          </a:p>
        </p:txBody>
      </p:sp>
      <p:sp>
        <p:nvSpPr>
          <p:cNvPr id="8" name="Footer Placeholder 4"/>
          <p:cNvSpPr>
            <a:spLocks noGrp="1"/>
          </p:cNvSpPr>
          <p:nvPr>
            <p:ph type="ftr" sz="quarter" idx="11"/>
          </p:nvPr>
        </p:nvSpPr>
        <p:spPr>
          <a:xfrm>
            <a:off x="3123956" y="6355912"/>
            <a:ext cx="2896088" cy="366073"/>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2851" y="6355912"/>
            <a:ext cx="2133740" cy="366073"/>
          </a:xfrm>
          <a:prstGeom prst="rect">
            <a:avLst/>
          </a:prstGeom>
        </p:spPr>
        <p:txBody>
          <a:bodyPr/>
          <a:lstStyle>
            <a:lvl1pPr>
              <a:defRPr/>
            </a:lvl1pPr>
          </a:lstStyle>
          <a:p>
            <a:fld id="{61B867BC-6E5B-2048-8E9C-82464A0B9E53}" type="slidenum">
              <a:rPr lang="en-US"/>
              <a:pPr/>
              <a:t>‹#›</a:t>
            </a:fld>
            <a:endParaRPr lang="en-US"/>
          </a:p>
        </p:txBody>
      </p:sp>
    </p:spTree>
    <p:extLst>
      <p:ext uri="{BB962C8B-B14F-4D97-AF65-F5344CB8AC3E}">
        <p14:creationId xmlns:p14="http://schemas.microsoft.com/office/powerpoint/2010/main" val="1459014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a:xfrm>
            <a:off x="457410" y="6355912"/>
            <a:ext cx="2133740" cy="366073"/>
          </a:xfrm>
          <a:prstGeom prst="rect">
            <a:avLst/>
          </a:prstGeom>
        </p:spPr>
        <p:txBody>
          <a:bodyPr/>
          <a:lstStyle>
            <a:lvl1pPr>
              <a:defRPr/>
            </a:lvl1pPr>
          </a:lstStyle>
          <a:p>
            <a:fld id="{53537C57-3804-C547-AC50-E3713AC07465}" type="datetime1">
              <a:rPr lang="en-US"/>
              <a:pPr/>
              <a:t>5/16/2016</a:t>
            </a:fld>
            <a:endParaRPr lang="en-US"/>
          </a:p>
        </p:txBody>
      </p:sp>
      <p:sp>
        <p:nvSpPr>
          <p:cNvPr id="4" name="Footer Placeholder 4"/>
          <p:cNvSpPr>
            <a:spLocks noGrp="1"/>
          </p:cNvSpPr>
          <p:nvPr>
            <p:ph type="ftr" sz="quarter" idx="11"/>
          </p:nvPr>
        </p:nvSpPr>
        <p:spPr>
          <a:xfrm>
            <a:off x="3123956" y="6355912"/>
            <a:ext cx="2896088" cy="366073"/>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2851" y="6355912"/>
            <a:ext cx="2133740" cy="366073"/>
          </a:xfrm>
          <a:prstGeom prst="rect">
            <a:avLst/>
          </a:prstGeom>
        </p:spPr>
        <p:txBody>
          <a:bodyPr/>
          <a:lstStyle>
            <a:lvl1pPr>
              <a:defRPr/>
            </a:lvl1pPr>
          </a:lstStyle>
          <a:p>
            <a:fld id="{B9B16BFA-9A70-4E44-AE7B-A96508BE1154}" type="slidenum">
              <a:rPr lang="en-US"/>
              <a:pPr/>
              <a:t>‹#›</a:t>
            </a:fld>
            <a:endParaRPr lang="en-US"/>
          </a:p>
        </p:txBody>
      </p:sp>
    </p:spTree>
    <p:extLst>
      <p:ext uri="{BB962C8B-B14F-4D97-AF65-F5344CB8AC3E}">
        <p14:creationId xmlns:p14="http://schemas.microsoft.com/office/powerpoint/2010/main" val="68367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410" y="6355912"/>
            <a:ext cx="2133740" cy="366073"/>
          </a:xfrm>
          <a:prstGeom prst="rect">
            <a:avLst/>
          </a:prstGeom>
        </p:spPr>
        <p:txBody>
          <a:bodyPr/>
          <a:lstStyle>
            <a:lvl1pPr>
              <a:defRPr/>
            </a:lvl1pPr>
          </a:lstStyle>
          <a:p>
            <a:fld id="{79749DDF-0A5C-D142-9D32-B140E9B3114E}" type="datetime1">
              <a:rPr lang="en-US"/>
              <a:pPr/>
              <a:t>5/16/2016</a:t>
            </a:fld>
            <a:endParaRPr lang="en-US"/>
          </a:p>
        </p:txBody>
      </p:sp>
      <p:sp>
        <p:nvSpPr>
          <p:cNvPr id="3" name="Footer Placeholder 4"/>
          <p:cNvSpPr>
            <a:spLocks noGrp="1"/>
          </p:cNvSpPr>
          <p:nvPr>
            <p:ph type="ftr" sz="quarter" idx="11"/>
          </p:nvPr>
        </p:nvSpPr>
        <p:spPr>
          <a:xfrm>
            <a:off x="3123956" y="6355912"/>
            <a:ext cx="2896088" cy="366073"/>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2851" y="6355912"/>
            <a:ext cx="2133740" cy="366073"/>
          </a:xfrm>
          <a:prstGeom prst="rect">
            <a:avLst/>
          </a:prstGeom>
        </p:spPr>
        <p:txBody>
          <a:bodyPr/>
          <a:lstStyle>
            <a:lvl1pPr>
              <a:defRPr/>
            </a:lvl1pPr>
          </a:lstStyle>
          <a:p>
            <a:fld id="{7267AA2B-D928-D441-9BBE-2BA037E253D4}" type="slidenum">
              <a:rPr lang="en-US"/>
              <a:pPr/>
              <a:t>‹#›</a:t>
            </a:fld>
            <a:endParaRPr lang="en-US"/>
          </a:p>
        </p:txBody>
      </p:sp>
    </p:spTree>
    <p:extLst>
      <p:ext uri="{BB962C8B-B14F-4D97-AF65-F5344CB8AC3E}">
        <p14:creationId xmlns:p14="http://schemas.microsoft.com/office/powerpoint/2010/main" val="10203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410" y="6355912"/>
            <a:ext cx="2133740" cy="366073"/>
          </a:xfrm>
          <a:prstGeom prst="rect">
            <a:avLst/>
          </a:prstGeom>
        </p:spPr>
        <p:txBody>
          <a:bodyPr/>
          <a:lstStyle>
            <a:lvl1pPr>
              <a:defRPr/>
            </a:lvl1pPr>
          </a:lstStyle>
          <a:p>
            <a:fld id="{3C58A91A-ADE8-B14A-984F-B9B4131854D6}" type="datetime1">
              <a:rPr lang="en-US"/>
              <a:pPr/>
              <a:t>5/16/2016</a:t>
            </a:fld>
            <a:endParaRPr lang="en-US"/>
          </a:p>
        </p:txBody>
      </p:sp>
      <p:sp>
        <p:nvSpPr>
          <p:cNvPr id="6" name="Footer Placeholder 4"/>
          <p:cNvSpPr>
            <a:spLocks noGrp="1"/>
          </p:cNvSpPr>
          <p:nvPr>
            <p:ph type="ftr" sz="quarter" idx="11"/>
          </p:nvPr>
        </p:nvSpPr>
        <p:spPr>
          <a:xfrm>
            <a:off x="3123956" y="6355912"/>
            <a:ext cx="2896088" cy="366073"/>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2851" y="6355912"/>
            <a:ext cx="2133740" cy="366073"/>
          </a:xfrm>
          <a:prstGeom prst="rect">
            <a:avLst/>
          </a:prstGeom>
        </p:spPr>
        <p:txBody>
          <a:bodyPr/>
          <a:lstStyle>
            <a:lvl1pPr>
              <a:defRPr/>
            </a:lvl1pPr>
          </a:lstStyle>
          <a:p>
            <a:fld id="{287DB0D4-2B5F-E840-B324-25E3203FF8A4}" type="slidenum">
              <a:rPr lang="en-US"/>
              <a:pPr/>
              <a:t>‹#›</a:t>
            </a:fld>
            <a:endParaRPr lang="en-US"/>
          </a:p>
        </p:txBody>
      </p:sp>
    </p:spTree>
    <p:extLst>
      <p:ext uri="{BB962C8B-B14F-4D97-AF65-F5344CB8AC3E}">
        <p14:creationId xmlns:p14="http://schemas.microsoft.com/office/powerpoint/2010/main" val="470645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410" y="6355912"/>
            <a:ext cx="2133740" cy="366073"/>
          </a:xfrm>
          <a:prstGeom prst="rect">
            <a:avLst/>
          </a:prstGeom>
        </p:spPr>
        <p:txBody>
          <a:bodyPr/>
          <a:lstStyle>
            <a:lvl1pPr>
              <a:defRPr/>
            </a:lvl1pPr>
          </a:lstStyle>
          <a:p>
            <a:fld id="{4C1C6423-7543-C747-B394-1F6AA892C0D4}" type="datetime1">
              <a:rPr lang="en-US"/>
              <a:pPr/>
              <a:t>5/16/2016</a:t>
            </a:fld>
            <a:endParaRPr lang="en-US"/>
          </a:p>
        </p:txBody>
      </p:sp>
      <p:sp>
        <p:nvSpPr>
          <p:cNvPr id="6" name="Footer Placeholder 4"/>
          <p:cNvSpPr>
            <a:spLocks noGrp="1"/>
          </p:cNvSpPr>
          <p:nvPr>
            <p:ph type="ftr" sz="quarter" idx="11"/>
          </p:nvPr>
        </p:nvSpPr>
        <p:spPr>
          <a:xfrm>
            <a:off x="3123956" y="6355912"/>
            <a:ext cx="2896088" cy="366073"/>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2851" y="6355912"/>
            <a:ext cx="2133740" cy="366073"/>
          </a:xfrm>
          <a:prstGeom prst="rect">
            <a:avLst/>
          </a:prstGeom>
        </p:spPr>
        <p:txBody>
          <a:bodyPr/>
          <a:lstStyle>
            <a:lvl1pPr>
              <a:defRPr/>
            </a:lvl1pPr>
          </a:lstStyle>
          <a:p>
            <a:fld id="{3F128396-AE82-454A-A1B8-A9BD40AA33F5}" type="slidenum">
              <a:rPr lang="en-US"/>
              <a:pPr/>
              <a:t>‹#›</a:t>
            </a:fld>
            <a:endParaRPr lang="en-US"/>
          </a:p>
        </p:txBody>
      </p:sp>
    </p:spTree>
    <p:extLst>
      <p:ext uri="{BB962C8B-B14F-4D97-AF65-F5344CB8AC3E}">
        <p14:creationId xmlns:p14="http://schemas.microsoft.com/office/powerpoint/2010/main" val="191095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Survival_powerpoint_body.jpg"/>
          <p:cNvPicPr>
            <a:picLocks noChangeAspect="1"/>
          </p:cNvPicPr>
          <p:nvPr userDrawn="1"/>
        </p:nvPicPr>
        <p:blipFill>
          <a:blip r:embed="rId15"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Text Placeholder 2"/>
          <p:cNvSpPr>
            <a:spLocks noGrp="1"/>
          </p:cNvSpPr>
          <p:nvPr>
            <p:ph type="body" idx="1"/>
          </p:nvPr>
        </p:nvSpPr>
        <p:spPr bwMode="auto">
          <a:xfrm>
            <a:off x="381000" y="1295400"/>
            <a:ext cx="8382000" cy="45255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a:t>
            </a:r>
            <a:r>
              <a:rPr lang="en-US" dirty="0" smtClean="0"/>
              <a:t>level</a:t>
            </a:r>
            <a:endParaRPr lang="en-US" dirty="0"/>
          </a:p>
        </p:txBody>
      </p:sp>
      <p:sp>
        <p:nvSpPr>
          <p:cNvPr id="6" name="Title Placeholder 3"/>
          <p:cNvSpPr>
            <a:spLocks noGrp="1"/>
          </p:cNvSpPr>
          <p:nvPr>
            <p:ph type="title"/>
          </p:nvPr>
        </p:nvSpPr>
        <p:spPr>
          <a:xfrm>
            <a:off x="381001" y="304800"/>
            <a:ext cx="5867400" cy="440677"/>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5083" r:id="rId1"/>
    <p:sldLayoutId id="2147485084" r:id="rId2"/>
    <p:sldLayoutId id="2147485085" r:id="rId3"/>
    <p:sldLayoutId id="2147485086" r:id="rId4"/>
    <p:sldLayoutId id="2147485087" r:id="rId5"/>
    <p:sldLayoutId id="2147485088" r:id="rId6"/>
    <p:sldLayoutId id="2147485089" r:id="rId7"/>
    <p:sldLayoutId id="2147485090" r:id="rId8"/>
    <p:sldLayoutId id="2147485091" r:id="rId9"/>
    <p:sldLayoutId id="2147485092" r:id="rId10"/>
    <p:sldLayoutId id="2147485093" r:id="rId11"/>
    <p:sldLayoutId id="2147485094" r:id="rId12"/>
    <p:sldLayoutId id="2147485095" r:id="rId13"/>
  </p:sldLayoutIdLst>
  <p:timing>
    <p:tnLst>
      <p:par>
        <p:cTn id="1" dur="indefinite" restart="never" nodeType="tmRoot"/>
      </p:par>
    </p:tnLst>
  </p:timing>
  <p:txStyles>
    <p:titleStyle>
      <a:lvl1pPr algn="l" rtl="0" eaLnBrk="0" fontAlgn="base" hangingPunct="0">
        <a:spcBef>
          <a:spcPct val="0"/>
        </a:spcBef>
        <a:spcAft>
          <a:spcPct val="0"/>
        </a:spcAft>
        <a:defRPr sz="3200" b="0" i="0" kern="1200">
          <a:solidFill>
            <a:schemeClr val="tx1"/>
          </a:solidFill>
          <a:latin typeface="+mj-lt"/>
          <a:ea typeface="ＭＳ Ｐゴシック" charset="0"/>
          <a:cs typeface="Arial Black"/>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FFCD11"/>
        </a:buClr>
        <a:buFont typeface="Arial" charset="0"/>
        <a:buChar char="•"/>
        <a:defRPr sz="1800" kern="1200">
          <a:solidFill>
            <a:schemeClr val="tx1"/>
          </a:solidFill>
          <a:latin typeface="+mn-lt"/>
          <a:ea typeface="ＭＳ Ｐゴシック" charset="0"/>
          <a:cs typeface="Arial Narrow"/>
        </a:defRPr>
      </a:lvl1pPr>
      <a:lvl2pPr marL="742950" indent="-285750" algn="l" rtl="0" eaLnBrk="0" fontAlgn="base" hangingPunct="0">
        <a:spcBef>
          <a:spcPct val="20000"/>
        </a:spcBef>
        <a:spcAft>
          <a:spcPct val="0"/>
        </a:spcAft>
        <a:buClr>
          <a:srgbClr val="FFCD11"/>
        </a:buClr>
        <a:buFont typeface="Arial" charset="0"/>
        <a:buChar char="–"/>
        <a:defRPr sz="1800" kern="1200">
          <a:solidFill>
            <a:schemeClr val="tx1"/>
          </a:solidFill>
          <a:latin typeface="+mn-lt"/>
          <a:ea typeface="ＭＳ Ｐゴシック" charset="0"/>
          <a:cs typeface="Arial Narrow"/>
        </a:defRPr>
      </a:lvl2pPr>
      <a:lvl3pPr marL="1143000" indent="-228600" algn="l" rtl="0" eaLnBrk="0" fontAlgn="base" hangingPunct="0">
        <a:spcBef>
          <a:spcPct val="20000"/>
        </a:spcBef>
        <a:spcAft>
          <a:spcPct val="0"/>
        </a:spcAft>
        <a:buClr>
          <a:srgbClr val="FFCD11"/>
        </a:buClr>
        <a:buFont typeface="Arial" charset="0"/>
        <a:buChar char="•"/>
        <a:defRPr sz="1600" kern="1200">
          <a:solidFill>
            <a:schemeClr val="tx1"/>
          </a:solidFill>
          <a:latin typeface="+mn-lt"/>
          <a:ea typeface="ＭＳ Ｐゴシック" charset="0"/>
          <a:cs typeface="Arial Narrow"/>
        </a:defRPr>
      </a:lvl3pPr>
      <a:lvl4pPr marL="1600200" indent="-228600" algn="l" rtl="0" eaLnBrk="0" fontAlgn="base" hangingPunct="0">
        <a:spcBef>
          <a:spcPct val="20000"/>
        </a:spcBef>
        <a:spcAft>
          <a:spcPct val="0"/>
        </a:spcAft>
        <a:buClr>
          <a:srgbClr val="FFCD11"/>
        </a:buClr>
        <a:buFont typeface="Arial" charset="0"/>
        <a:buChar char="–"/>
        <a:defRPr sz="1400" kern="1200">
          <a:solidFill>
            <a:schemeClr val="tx1"/>
          </a:solidFill>
          <a:latin typeface="+mn-lt"/>
          <a:ea typeface="ＭＳ Ｐゴシック" charset="0"/>
          <a:cs typeface="Arial Narrow"/>
        </a:defRPr>
      </a:lvl4pPr>
      <a:lvl5pPr marL="2057400" indent="-228600" algn="l" rtl="0" eaLnBrk="0" fontAlgn="base" hangingPunct="0">
        <a:spcBef>
          <a:spcPct val="20000"/>
        </a:spcBef>
        <a:spcAft>
          <a:spcPct val="0"/>
        </a:spcAft>
        <a:buClr>
          <a:srgbClr val="FFCD11"/>
        </a:buClr>
        <a:buFont typeface="Arial" charset="0"/>
        <a:buChar char="»"/>
        <a:defRPr sz="1400" kern="1200">
          <a:solidFill>
            <a:schemeClr val="tx1"/>
          </a:solidFill>
          <a:latin typeface="+mn-lt"/>
          <a:ea typeface="ＭＳ Ｐゴシック" charset="0"/>
          <a:cs typeface="Arial Narrow"/>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eocaching.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wikihow.com/Read-a-Map" TargetMode="External"/><Relationship Id="rId13" Type="http://schemas.openxmlformats.org/officeDocument/2006/relationships/hyperlink" Target="http://www.sydneyobservatory.com.au/2013/finding-south-using-the-southern-cross/" TargetMode="External"/><Relationship Id="rId18" Type="http://schemas.openxmlformats.org/officeDocument/2006/relationships/hyperlink" Target="http://www.vidiani.com/maps/maps_of_australia_and_oceania/maps_of_australia/large_detailed_road_map_of_australia.jpg" TargetMode="External"/><Relationship Id="rId3" Type="http://schemas.openxmlformats.org/officeDocument/2006/relationships/hyperlink" Target="http://www.wildernesscollege.com/basic-survival-skills.html" TargetMode="External"/><Relationship Id="rId21" Type="http://schemas.openxmlformats.org/officeDocument/2006/relationships/hyperlink" Target="http://www.ehow.com/how_2078611_read-road-map.html" TargetMode="External"/><Relationship Id="rId7" Type="http://schemas.openxmlformats.org/officeDocument/2006/relationships/hyperlink" Target="http://worksafecenter.com/safety/topic/emergency+preparedness/step-1.page?&amp;gclid=COjNz_nOy8YCFQiQaQodV6UPfQ" TargetMode="External"/><Relationship Id="rId12" Type="http://schemas.openxmlformats.org/officeDocument/2006/relationships/hyperlink" Target="http://www.getoutwiththekids.co.uk/family-hiking/teaching-kids-map-reading/" TargetMode="External"/><Relationship Id="rId17" Type="http://schemas.openxmlformats.org/officeDocument/2006/relationships/hyperlink" Target="http://www.123rf.com/photo_31046470_asian-family-enjoying-walk-in-countryside.html?term=out" TargetMode="External"/><Relationship Id="rId2" Type="http://schemas.openxmlformats.org/officeDocument/2006/relationships/hyperlink" Target="http://www.bt.cdc.gov/preparedness/kit/disasters/" TargetMode="External"/><Relationship Id="rId16" Type="http://schemas.openxmlformats.org/officeDocument/2006/relationships/hyperlink" Target="https://www.google.com/search?q=free+photos+map+images+global;&amp;espv=2&amp;biw=1366&amp;bih=643&amp;tbm=isch&amp;tbo=u&amp;source=univ&amp;sa=X&amp;ved=0CDYQsARqFQoTCMmB3a7X7McCFUefgAodxlkAsA&amp;dpr=1#tbm=isch&amp;q=free+photos+roadmap+images+global%3B&amp;imgrc=ww1UlnU1FQD2rM%3A" TargetMode="External"/><Relationship Id="rId20" Type="http://schemas.openxmlformats.org/officeDocument/2006/relationships/hyperlink" Target="http://www.wikihow.com/Tell-Whether-the-Moon-Is-Waxing-or-Waning" TargetMode="External"/><Relationship Id="rId1" Type="http://schemas.openxmlformats.org/officeDocument/2006/relationships/slideLayout" Target="../slideLayouts/slideLayout2.xml"/><Relationship Id="rId6" Type="http://schemas.openxmlformats.org/officeDocument/2006/relationships/hyperlink" Target="http://www.extension.iastate.edu/article/plan-ahead-reduce-impact-natural-disasters" TargetMode="External"/><Relationship Id="rId11" Type="http://schemas.openxmlformats.org/officeDocument/2006/relationships/hyperlink" Target="http://www.almanac.com/content/find-your-way-without-compass" TargetMode="External"/><Relationship Id="rId24" Type="http://schemas.openxmlformats.org/officeDocument/2006/relationships/image" Target="../media/image16.png"/><Relationship Id="rId5" Type="http://schemas.openxmlformats.org/officeDocument/2006/relationships/hyperlink" Target="http://www.mensfitness.com/training/endurance/12-outdoor-survival-skills-every-guy-should-master?page=2" TargetMode="External"/><Relationship Id="rId15" Type="http://schemas.openxmlformats.org/officeDocument/2006/relationships/hyperlink" Target="http://neilsperry.com/2012/10/texas-tree-tips-october-2012/" TargetMode="External"/><Relationship Id="rId23" Type="http://schemas.openxmlformats.org/officeDocument/2006/relationships/hyperlink" Target="http://www.loringrestoule.com/explore-our-nature/wild-berry-picking/" TargetMode="External"/><Relationship Id="rId10" Type="http://schemas.openxmlformats.org/officeDocument/2006/relationships/hyperlink" Target="http://ccfpd.org/Education/Documents/ScoutWorksheets/findingnorthwithoutcompass.pdf" TargetMode="External"/><Relationship Id="rId19" Type="http://schemas.openxmlformats.org/officeDocument/2006/relationships/hyperlink" Target="http://www.harryanddavid.com/?ref=google_search_tm&amp;cm_mmc=tm-_-google_search-_-TQE-TM-Branded_adgroup-_-keyword&amp;gclid=CJP1n6bm7McCFQuQaQodYWkM9g" TargetMode="External"/><Relationship Id="rId4" Type="http://schemas.openxmlformats.org/officeDocument/2006/relationships/hyperlink" Target="http://lifehacker.com/5881604/be-a-grown-up-boy-scout-the-wilderness-survival-skills-everyone-should-know" TargetMode="External"/><Relationship Id="rId9" Type="http://schemas.openxmlformats.org/officeDocument/2006/relationships/hyperlink" Target="http://www.wikihow.com/Use-a-Compass" TargetMode="External"/><Relationship Id="rId14" Type="http://schemas.openxmlformats.org/officeDocument/2006/relationships/hyperlink" Target="https://www.google.com/search?q=big+dipper+with+north+star017igM,_&amp;dpr=1&amp;usg" TargetMode="External"/><Relationship Id="rId22" Type="http://schemas.openxmlformats.org/officeDocument/2006/relationships/hyperlink" Target="https://www.google.com/search?q=public+domain+photos+of+southern+cross+in+night+sk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sydneyobservatory.com.au/wp-content/uploads/2013/01/finding-south.png" TargetMode="External"/><Relationship Id="rId1" Type="http://schemas.openxmlformats.org/officeDocument/2006/relationships/slideLayout" Target="../slideLayouts/slideLayout13.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762000"/>
          </a:xfrm>
        </p:spPr>
        <p:txBody>
          <a:bodyPr>
            <a:normAutofit/>
          </a:bodyPr>
          <a:lstStyle/>
          <a:p>
            <a:r>
              <a:rPr lang="en-US" sz="3200" b="1" dirty="0" smtClean="0"/>
              <a:t>Unanticipated Outdoor Emergency Tips</a:t>
            </a:r>
            <a:endParaRPr lang="en-US" sz="3200" b="1" dirty="0"/>
          </a:p>
        </p:txBody>
      </p:sp>
      <p:sp>
        <p:nvSpPr>
          <p:cNvPr id="3" name="Content Placeholder 2"/>
          <p:cNvSpPr>
            <a:spLocks noGrp="1"/>
          </p:cNvSpPr>
          <p:nvPr>
            <p:ph idx="1"/>
          </p:nvPr>
        </p:nvSpPr>
        <p:spPr>
          <a:xfrm>
            <a:off x="228600" y="381000"/>
            <a:ext cx="8229600" cy="5430520"/>
          </a:xfrm>
        </p:spPr>
        <p:txBody>
          <a:bodyPr/>
          <a:lstStyle/>
          <a:p>
            <a:pPr marL="0" indent="0">
              <a:buNone/>
            </a:pPr>
            <a:endParaRPr lang="en-US" sz="1800" b="1" dirty="0" smtClean="0"/>
          </a:p>
          <a:p>
            <a:pPr marL="0" indent="0">
              <a:buNone/>
            </a:pPr>
            <a:endParaRPr lang="en-US" sz="1800" b="1" dirty="0" smtClean="0"/>
          </a:p>
          <a:p>
            <a:pPr marL="0" indent="0">
              <a:buNone/>
            </a:pPr>
            <a:r>
              <a:rPr lang="en-US" sz="1800" b="1" u="sng" dirty="0" smtClean="0"/>
              <a:t>Lighting a fire without matches</a:t>
            </a:r>
          </a:p>
          <a:p>
            <a:pPr marL="0" lvl="0" indent="0">
              <a:buNone/>
            </a:pPr>
            <a:r>
              <a:rPr lang="en-US" sz="1800" b="1" dirty="0" smtClean="0"/>
              <a:t>Using eyeglasses:</a:t>
            </a:r>
            <a:r>
              <a:rPr lang="en-US" sz="1800" dirty="0"/>
              <a:t> </a:t>
            </a:r>
            <a:endParaRPr lang="en-US" sz="1800" dirty="0" smtClean="0"/>
          </a:p>
          <a:p>
            <a:pPr lvl="0">
              <a:buFont typeface="Arial" panose="020B0604020202020204" pitchFamily="34" charset="0"/>
              <a:buChar char="•"/>
            </a:pPr>
            <a:r>
              <a:rPr lang="en-US" sz="1800" dirty="0" smtClean="0"/>
              <a:t>Far sighted glasses </a:t>
            </a:r>
            <a:r>
              <a:rPr lang="en-US" sz="1800" dirty="0"/>
              <a:t>resemble a magnifying </a:t>
            </a:r>
            <a:r>
              <a:rPr lang="en-US" sz="1800" dirty="0" smtClean="0"/>
              <a:t>glass</a:t>
            </a:r>
          </a:p>
          <a:p>
            <a:pPr lvl="0">
              <a:buFont typeface="Arial" panose="020B0604020202020204" pitchFamily="34" charset="0"/>
              <a:buChar char="•"/>
            </a:pPr>
            <a:r>
              <a:rPr lang="en-US" sz="1800" dirty="0" smtClean="0"/>
              <a:t>With a lot of patience, your </a:t>
            </a:r>
            <a:r>
              <a:rPr lang="en-US" sz="1800" dirty="0"/>
              <a:t>kindling will heat up </a:t>
            </a:r>
            <a:r>
              <a:rPr lang="en-US" sz="1800" dirty="0" smtClean="0"/>
              <a:t>and smolder</a:t>
            </a:r>
          </a:p>
          <a:p>
            <a:pPr>
              <a:buFont typeface="Arial" panose="020B0604020202020204" pitchFamily="34" charset="0"/>
              <a:buChar char="•"/>
            </a:pPr>
            <a:r>
              <a:rPr lang="en-US" dirty="0"/>
              <a:t>Spit on the lens, use the lens to angle the sun at a pile of kindling (dry leaves, twigs, or chips all make great kindling)</a:t>
            </a:r>
          </a:p>
          <a:p>
            <a:pPr lvl="0">
              <a:buFont typeface="Arial" panose="020B0604020202020204" pitchFamily="34" charset="0"/>
              <a:buChar char="•"/>
            </a:pPr>
            <a:r>
              <a:rPr lang="en-US" sz="1800" dirty="0" smtClean="0"/>
              <a:t>Blow </a:t>
            </a:r>
            <a:r>
              <a:rPr lang="en-US" sz="1800" dirty="0" smtClean="0"/>
              <a:t>very carefully on </a:t>
            </a:r>
            <a:r>
              <a:rPr lang="en-US" sz="1800" dirty="0"/>
              <a:t>the fire to start the </a:t>
            </a:r>
            <a:r>
              <a:rPr lang="en-US" sz="1800" dirty="0" smtClean="0"/>
              <a:t>flame (must be sunny)</a:t>
            </a:r>
          </a:p>
          <a:p>
            <a:pPr marL="0" lvl="0" indent="0">
              <a:buNone/>
            </a:pPr>
            <a:r>
              <a:rPr lang="en-US" sz="1800" b="1" dirty="0" smtClean="0"/>
              <a:t>Using a water clear plastic water bottle:</a:t>
            </a:r>
            <a:r>
              <a:rPr lang="en-US" sz="1800" dirty="0"/>
              <a:t> </a:t>
            </a:r>
            <a:endParaRPr lang="en-US" sz="1800" dirty="0" smtClean="0"/>
          </a:p>
          <a:p>
            <a:pPr lvl="0">
              <a:buFont typeface="Arial" panose="020B0604020202020204" pitchFamily="34" charset="0"/>
              <a:buChar char="•"/>
            </a:pPr>
            <a:r>
              <a:rPr lang="en-US" sz="1800" dirty="0" smtClean="0"/>
              <a:t>Focus </a:t>
            </a:r>
            <a:r>
              <a:rPr lang="en-US" sz="1800" dirty="0"/>
              <a:t>the sun's rays through the water so that it creates a single point of </a:t>
            </a:r>
            <a:r>
              <a:rPr lang="en-US" sz="1800" dirty="0" smtClean="0"/>
              <a:t>heat</a:t>
            </a:r>
          </a:p>
          <a:p>
            <a:pPr lvl="0">
              <a:buFont typeface="Arial" panose="020B0604020202020204" pitchFamily="34" charset="0"/>
              <a:buChar char="•"/>
            </a:pPr>
            <a:r>
              <a:rPr lang="en-US" sz="1800" dirty="0" smtClean="0"/>
              <a:t>Eventually</a:t>
            </a:r>
            <a:r>
              <a:rPr lang="en-US" sz="1800" dirty="0"/>
              <a:t>, it will catch </a:t>
            </a:r>
            <a:r>
              <a:rPr lang="en-US" sz="1800" dirty="0" smtClean="0"/>
              <a:t>fire (must be sunny)</a:t>
            </a:r>
          </a:p>
          <a:p>
            <a:pPr marL="0" lvl="0" indent="0">
              <a:buNone/>
            </a:pPr>
            <a:endParaRPr lang="en-US" sz="18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48000" y="4419600"/>
            <a:ext cx="2971800" cy="1621306"/>
          </a:xfrm>
          <a:prstGeom prst="rect">
            <a:avLst/>
          </a:prstGeom>
          <a:ln>
            <a:solidFill>
              <a:schemeClr val="tx1"/>
            </a:solidFill>
          </a:ln>
        </p:spPr>
      </p:pic>
    </p:spTree>
    <p:extLst>
      <p:ext uri="{BB962C8B-B14F-4D97-AF65-F5344CB8AC3E}">
        <p14:creationId xmlns:p14="http://schemas.microsoft.com/office/powerpoint/2010/main" val="1408907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848600" cy="533400"/>
          </a:xfrm>
        </p:spPr>
        <p:txBody>
          <a:bodyPr>
            <a:normAutofit fontScale="90000"/>
          </a:bodyPr>
          <a:lstStyle/>
          <a:p>
            <a:r>
              <a:rPr lang="en-US" sz="3200" dirty="0" smtClean="0"/>
              <a:t/>
            </a:r>
            <a:br>
              <a:rPr lang="en-US" sz="3200" dirty="0" smtClean="0"/>
            </a:br>
            <a:r>
              <a:rPr lang="en-US" sz="3200" b="1" dirty="0" smtClean="0"/>
              <a:t>Resources for Fun </a:t>
            </a:r>
            <a:r>
              <a:rPr lang="en-US" b="1" dirty="0" smtClean="0"/>
              <a:t>Outdoor Activities</a:t>
            </a:r>
            <a:endParaRPr lang="en-US" sz="3200" b="1" dirty="0"/>
          </a:p>
        </p:txBody>
      </p:sp>
      <p:sp>
        <p:nvSpPr>
          <p:cNvPr id="3" name="Content Placeholder 2"/>
          <p:cNvSpPr>
            <a:spLocks noGrp="1"/>
          </p:cNvSpPr>
          <p:nvPr>
            <p:ph idx="1"/>
          </p:nvPr>
        </p:nvSpPr>
        <p:spPr>
          <a:xfrm>
            <a:off x="685800" y="1066800"/>
            <a:ext cx="7772400" cy="4572000"/>
          </a:xfrm>
        </p:spPr>
        <p:txBody>
          <a:bodyPr/>
          <a:lstStyle/>
          <a:p>
            <a:endParaRPr lang="en-US" dirty="0"/>
          </a:p>
          <a:p>
            <a:pPr fontAlgn="ctr">
              <a:buFont typeface="Arial" panose="020B0604020202020204" pitchFamily="34" charset="0"/>
              <a:buChar char="•"/>
            </a:pPr>
            <a:r>
              <a:rPr lang="en-US" dirty="0" smtClean="0">
                <a:hlinkClick r:id="rId2"/>
              </a:rPr>
              <a:t>https</a:t>
            </a:r>
            <a:r>
              <a:rPr lang="en-US" dirty="0">
                <a:hlinkClick r:id="rId2"/>
              </a:rPr>
              <a:t>://www.geocaching.com</a:t>
            </a:r>
            <a:r>
              <a:rPr lang="en-US" dirty="0" smtClean="0">
                <a:hlinkClick r:id="rId2"/>
              </a:rPr>
              <a:t>/</a:t>
            </a:r>
            <a:r>
              <a:rPr lang="en-US" dirty="0" smtClean="0"/>
              <a:t> -- using GPS devices and maps online (like a global scavenger hunt) </a:t>
            </a:r>
          </a:p>
          <a:p>
            <a:pPr fontAlgn="ctr">
              <a:buFont typeface="Arial" panose="020B0604020202020204" pitchFamily="34" charset="0"/>
              <a:buChar char="•"/>
            </a:pPr>
            <a:r>
              <a:rPr lang="en-US" dirty="0" smtClean="0"/>
              <a:t>Local orienteering clubs – look in your area </a:t>
            </a:r>
          </a:p>
          <a:p>
            <a:pPr fontAlgn="ctr">
              <a:buFont typeface="Arial" panose="020B0604020202020204" pitchFamily="34" charset="0"/>
              <a:buChar char="•"/>
            </a:pPr>
            <a:r>
              <a:rPr lang="en-US" b="1" dirty="0" smtClean="0"/>
              <a:t>Apps for smart phones</a:t>
            </a:r>
          </a:p>
          <a:p>
            <a:pPr fontAlgn="ctr"/>
            <a:r>
              <a:rPr lang="en-US" b="1" dirty="0" smtClean="0"/>
              <a:t>Geocaching</a:t>
            </a:r>
            <a:r>
              <a:rPr lang="en-US" dirty="0" smtClean="0"/>
              <a:t>- (intro Version) </a:t>
            </a:r>
            <a:r>
              <a:rPr lang="en-US" dirty="0" err="1" smtClean="0"/>
              <a:t>Iphone</a:t>
            </a:r>
            <a:r>
              <a:rPr lang="en-US" dirty="0" smtClean="0"/>
              <a:t>/Android</a:t>
            </a:r>
          </a:p>
          <a:p>
            <a:pPr fontAlgn="ctr">
              <a:buFont typeface="Arial" panose="020B0604020202020204" pitchFamily="34" charset="0"/>
              <a:buChar char="•"/>
            </a:pPr>
            <a:r>
              <a:rPr lang="en-US" b="1" dirty="0" smtClean="0"/>
              <a:t>Mobile first aid</a:t>
            </a:r>
            <a:r>
              <a:rPr lang="en-US" dirty="0" smtClean="0"/>
              <a:t>-</a:t>
            </a:r>
            <a:r>
              <a:rPr lang="en-US" b="1" dirty="0" smtClean="0"/>
              <a:t> </a:t>
            </a:r>
            <a:r>
              <a:rPr lang="en-US" dirty="0" smtClean="0"/>
              <a:t>includes a  first aid manual, step by step first aid and emergency instructions</a:t>
            </a:r>
          </a:p>
          <a:p>
            <a:pPr fontAlgn="ctr">
              <a:buFont typeface="Arial" panose="020B0604020202020204" pitchFamily="34" charset="0"/>
              <a:buChar char="•"/>
            </a:pPr>
            <a:r>
              <a:rPr lang="en-US" b="1" dirty="0" smtClean="0"/>
              <a:t>All Trails</a:t>
            </a:r>
            <a:r>
              <a:rPr lang="en-US" dirty="0" smtClean="0"/>
              <a:t>-  Regardless of experience or skill level, over 50,000 trails (North America), each trail includes accurate reviews, photos and descriptions</a:t>
            </a:r>
          </a:p>
          <a:p>
            <a:pPr fontAlgn="ctr">
              <a:buFont typeface="Arial" panose="020B0604020202020204" pitchFamily="34" charset="0"/>
              <a:buChar char="•"/>
            </a:pPr>
            <a:r>
              <a:rPr lang="en-US" b="1" dirty="0" smtClean="0"/>
              <a:t>Green Boot Pedometer- </a:t>
            </a:r>
            <a:r>
              <a:rPr lang="en-US" dirty="0" smtClean="0"/>
              <a:t>keeps track of how many steps you take</a:t>
            </a:r>
          </a:p>
        </p:txBody>
      </p:sp>
    </p:spTree>
    <p:extLst>
      <p:ext uri="{BB962C8B-B14F-4D97-AF65-F5344CB8AC3E}">
        <p14:creationId xmlns:p14="http://schemas.microsoft.com/office/powerpoint/2010/main" val="1398298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772400" cy="2286000"/>
          </a:xfrm>
        </p:spPr>
        <p:txBody>
          <a:bodyPr/>
          <a:lstStyle/>
          <a:p>
            <a:pPr marL="0" indent="0" algn="ctr">
              <a:buNone/>
            </a:pPr>
            <a:r>
              <a:rPr lang="en-US" sz="5400" dirty="0" smtClean="0"/>
              <a:t>Questions?</a:t>
            </a:r>
            <a:endParaRPr lang="en-US" sz="5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3225" y="2743200"/>
            <a:ext cx="3105150" cy="2184400"/>
          </a:xfrm>
          <a:prstGeom prst="rect">
            <a:avLst/>
          </a:prstGeom>
          <a:ln w="6350">
            <a:solidFill>
              <a:schemeClr val="tx1"/>
            </a:solidFill>
          </a:ln>
        </p:spPr>
      </p:pic>
    </p:spTree>
    <p:extLst>
      <p:ext uri="{BB962C8B-B14F-4D97-AF65-F5344CB8AC3E}">
        <p14:creationId xmlns:p14="http://schemas.microsoft.com/office/powerpoint/2010/main" val="2520501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95858"/>
            <a:ext cx="7772400" cy="354051"/>
          </a:xfrm>
        </p:spPr>
        <p:txBody>
          <a:bodyPr>
            <a:normAutofit fontScale="90000"/>
          </a:bodyPr>
          <a:lstStyle/>
          <a:p>
            <a:r>
              <a:rPr lang="en-US" sz="3200" b="1" dirty="0" smtClean="0"/>
              <a:t>Resources</a:t>
            </a:r>
            <a:endParaRPr lang="en-US" sz="3200" b="1" dirty="0"/>
          </a:p>
        </p:txBody>
      </p:sp>
      <p:sp>
        <p:nvSpPr>
          <p:cNvPr id="3" name="Content Placeholder 2"/>
          <p:cNvSpPr>
            <a:spLocks noGrp="1"/>
          </p:cNvSpPr>
          <p:nvPr>
            <p:ph idx="1"/>
          </p:nvPr>
        </p:nvSpPr>
        <p:spPr>
          <a:xfrm>
            <a:off x="533400" y="1143000"/>
            <a:ext cx="7772400" cy="3881311"/>
          </a:xfrm>
        </p:spPr>
        <p:txBody>
          <a:bodyPr/>
          <a:lstStyle/>
          <a:p>
            <a:pPr marL="0" lvl="0" indent="0" eaLnBrk="0" hangingPunct="0">
              <a:spcBef>
                <a:spcPct val="0"/>
              </a:spcBef>
              <a:buNone/>
              <a:tabLst>
                <a:tab pos="3429000" algn="l"/>
              </a:tabLst>
            </a:pPr>
            <a:r>
              <a:rPr lang="en-US" altLang="en-US" sz="1100" dirty="0" smtClean="0">
                <a:ea typeface="MS Mincho" panose="02020609040205080304" pitchFamily="49" charset="-128"/>
                <a:cs typeface="Arial" panose="020B0604020202020204" pitchFamily="34" charset="0"/>
                <a:hlinkClick r:id="rId2"/>
              </a:rPr>
              <a:t>http</a:t>
            </a:r>
            <a:r>
              <a:rPr lang="en-US" altLang="en-US" sz="1100" dirty="0">
                <a:ea typeface="MS Mincho" panose="02020609040205080304" pitchFamily="49" charset="-128"/>
                <a:cs typeface="Arial" panose="020B0604020202020204" pitchFamily="34" charset="0"/>
                <a:hlinkClick r:id="rId2"/>
              </a:rPr>
              <a:t>://www.bt.cdc.gov/preparedness/kit/disasters/</a:t>
            </a:r>
            <a:endParaRPr lang="en-US" altLang="en-US" sz="1100" dirty="0"/>
          </a:p>
          <a:p>
            <a:pPr marL="0" lvl="0" indent="0" eaLnBrk="0" hangingPunct="0">
              <a:spcBef>
                <a:spcPct val="0"/>
              </a:spcBef>
              <a:buNone/>
              <a:tabLst>
                <a:tab pos="3429000" algn="l"/>
              </a:tabLst>
            </a:pPr>
            <a:r>
              <a:rPr lang="en-US" altLang="en-US" sz="1100" dirty="0">
                <a:ea typeface="MS Mincho" panose="02020609040205080304" pitchFamily="49" charset="-128"/>
                <a:cs typeface="Arial" panose="020B0604020202020204" pitchFamily="34" charset="0"/>
                <a:hlinkClick r:id="rId3"/>
              </a:rPr>
              <a:t>http://www.wildernesscollege.com/basic-survival-skills.html</a:t>
            </a:r>
            <a:endParaRPr lang="en-US" altLang="en-US" sz="1100" dirty="0"/>
          </a:p>
          <a:p>
            <a:pPr marL="0" lvl="0" indent="0" eaLnBrk="0" hangingPunct="0">
              <a:spcBef>
                <a:spcPct val="0"/>
              </a:spcBef>
              <a:buNone/>
              <a:tabLst>
                <a:tab pos="3429000" algn="l"/>
              </a:tabLst>
            </a:pPr>
            <a:r>
              <a:rPr lang="en-US" altLang="en-US" sz="1100" dirty="0">
                <a:ea typeface="MS Mincho" panose="02020609040205080304" pitchFamily="49" charset="-128"/>
                <a:cs typeface="Arial" panose="020B0604020202020204" pitchFamily="34" charset="0"/>
                <a:hlinkClick r:id="rId4"/>
              </a:rPr>
              <a:t>http://lifehacker.com/5881604/be-a-grown-up-boy-scout-the-wilderness-survival-skills-everyone-should-know</a:t>
            </a:r>
            <a:endParaRPr lang="en-US" altLang="en-US" sz="1100" dirty="0"/>
          </a:p>
          <a:p>
            <a:pPr marL="0" lvl="0" indent="0" eaLnBrk="0" hangingPunct="0">
              <a:spcBef>
                <a:spcPct val="0"/>
              </a:spcBef>
              <a:buNone/>
              <a:tabLst>
                <a:tab pos="3429000" algn="l"/>
              </a:tabLst>
            </a:pPr>
            <a:r>
              <a:rPr lang="en-US" altLang="en-US" sz="1100" dirty="0">
                <a:ea typeface="MS Mincho" panose="02020609040205080304" pitchFamily="49" charset="-128"/>
                <a:cs typeface="Arial" panose="020B0604020202020204" pitchFamily="34" charset="0"/>
                <a:hlinkClick r:id="rId5"/>
              </a:rPr>
              <a:t>http://www.mensfitness.com/training/endurance/12-outdoor-survival-skills-every-guy-should-master?page=2</a:t>
            </a:r>
            <a:endParaRPr lang="en-US" altLang="en-US" sz="1100" dirty="0"/>
          </a:p>
          <a:p>
            <a:pPr marL="0" lvl="0" indent="0" eaLnBrk="0" hangingPunct="0">
              <a:spcBef>
                <a:spcPct val="0"/>
              </a:spcBef>
              <a:buNone/>
              <a:tabLst>
                <a:tab pos="3429000" algn="l"/>
              </a:tabLst>
            </a:pPr>
            <a:r>
              <a:rPr lang="en-US" altLang="en-US" sz="1100" dirty="0">
                <a:ea typeface="MS Mincho" panose="02020609040205080304" pitchFamily="49" charset="-128"/>
                <a:cs typeface="Arial" panose="020B0604020202020204" pitchFamily="34" charset="0"/>
                <a:hlinkClick r:id="rId6"/>
              </a:rPr>
              <a:t>http://www.extension.iastate.edu/article/plan-ahead-reduce-impact-natural-disasters</a:t>
            </a:r>
            <a:endParaRPr lang="en-US" altLang="en-US" sz="1100" dirty="0"/>
          </a:p>
          <a:p>
            <a:pPr marL="0" lvl="0" indent="0" eaLnBrk="0" hangingPunct="0">
              <a:spcBef>
                <a:spcPct val="0"/>
              </a:spcBef>
              <a:buNone/>
              <a:tabLst>
                <a:tab pos="3429000" algn="l"/>
              </a:tabLst>
            </a:pPr>
            <a:r>
              <a:rPr lang="en-US" altLang="en-US" sz="1100" dirty="0">
                <a:ea typeface="MS Mincho" panose="02020609040205080304" pitchFamily="49" charset="-128"/>
                <a:cs typeface="Arial" panose="020B0604020202020204" pitchFamily="34" charset="0"/>
                <a:hlinkClick r:id="rId7"/>
              </a:rPr>
              <a:t>http://worksafecenter.com/safety/topic/emergency+preparedness/step-1.page?&amp;gclid=COjNz_nOy8YCFQiQaQodV6UPfQ</a:t>
            </a:r>
            <a:endParaRPr lang="en-US" altLang="en-US" sz="1100" dirty="0"/>
          </a:p>
          <a:p>
            <a:pPr marL="0" lvl="0" indent="0" eaLnBrk="0" hangingPunct="0">
              <a:spcBef>
                <a:spcPct val="0"/>
              </a:spcBef>
              <a:buNone/>
              <a:tabLst>
                <a:tab pos="3429000" algn="l"/>
              </a:tabLst>
            </a:pPr>
            <a:r>
              <a:rPr lang="en-US" altLang="en-US" sz="1100" dirty="0">
                <a:ea typeface="MS Mincho" panose="02020609040205080304" pitchFamily="49" charset="-128"/>
                <a:cs typeface="Arial" panose="020B0604020202020204" pitchFamily="34" charset="0"/>
                <a:hlinkClick r:id="rId8"/>
              </a:rPr>
              <a:t>http://www.wikihow.com/Read-a-Map</a:t>
            </a:r>
            <a:endParaRPr lang="en-US" altLang="en-US" sz="1100" dirty="0"/>
          </a:p>
          <a:p>
            <a:pPr marL="0" lvl="0" indent="0" eaLnBrk="0" hangingPunct="0">
              <a:spcBef>
                <a:spcPct val="0"/>
              </a:spcBef>
              <a:buNone/>
              <a:tabLst>
                <a:tab pos="3429000" algn="l"/>
              </a:tabLst>
            </a:pPr>
            <a:r>
              <a:rPr lang="en-US" altLang="en-US" sz="1100" dirty="0">
                <a:ea typeface="MS Mincho" panose="02020609040205080304" pitchFamily="49" charset="-128"/>
                <a:cs typeface="Arial" panose="020B0604020202020204" pitchFamily="34" charset="0"/>
                <a:hlinkClick r:id="rId9"/>
              </a:rPr>
              <a:t>http://www.wikihow.com/Use-a-Compass</a:t>
            </a:r>
            <a:endParaRPr lang="en-US" altLang="en-US" sz="1100" dirty="0"/>
          </a:p>
          <a:p>
            <a:pPr marL="0" lvl="0" indent="0" eaLnBrk="0" hangingPunct="0">
              <a:spcBef>
                <a:spcPct val="0"/>
              </a:spcBef>
              <a:buNone/>
              <a:tabLst>
                <a:tab pos="3429000" algn="l"/>
              </a:tabLst>
            </a:pPr>
            <a:r>
              <a:rPr lang="en-US" altLang="en-US" sz="1100" dirty="0">
                <a:ea typeface="MS Mincho" panose="02020609040205080304" pitchFamily="49" charset="-128"/>
                <a:cs typeface="Arial" panose="020B0604020202020204" pitchFamily="34" charset="0"/>
                <a:hlinkClick r:id="rId10"/>
              </a:rPr>
              <a:t>http://ccfpd.org/Education/Documents/ScoutWorksheets/findingnorthwithoutcompass.pdf</a:t>
            </a:r>
            <a:endParaRPr lang="en-US" altLang="en-US" sz="1100" dirty="0"/>
          </a:p>
          <a:p>
            <a:pPr marL="0" lvl="0" indent="0" eaLnBrk="0" hangingPunct="0">
              <a:spcBef>
                <a:spcPct val="0"/>
              </a:spcBef>
              <a:buNone/>
              <a:tabLst>
                <a:tab pos="3429000" algn="l"/>
              </a:tabLst>
            </a:pPr>
            <a:r>
              <a:rPr lang="en-US" altLang="en-US" sz="1100" dirty="0">
                <a:ea typeface="MS Mincho" panose="02020609040205080304" pitchFamily="49" charset="-128"/>
                <a:cs typeface="Arial" panose="020B0604020202020204" pitchFamily="34" charset="0"/>
                <a:hlinkClick r:id="rId11"/>
              </a:rPr>
              <a:t>http://www.almanac.com/content/find-your-way-without-compass</a:t>
            </a:r>
            <a:endParaRPr lang="en-US" altLang="en-US" sz="1100" dirty="0"/>
          </a:p>
          <a:p>
            <a:pPr marL="0" lvl="0" indent="0" eaLnBrk="0" hangingPunct="0">
              <a:spcBef>
                <a:spcPct val="0"/>
              </a:spcBef>
              <a:buNone/>
              <a:tabLst>
                <a:tab pos="3429000" algn="l"/>
              </a:tabLst>
            </a:pPr>
            <a:r>
              <a:rPr lang="en-US" altLang="en-US" sz="1100" dirty="0" smtClean="0">
                <a:ea typeface="MS Mincho" panose="02020609040205080304" pitchFamily="49" charset="-128"/>
                <a:cs typeface="Arial" panose="020B0604020202020204" pitchFamily="34" charset="0"/>
                <a:hlinkClick r:id="rId12"/>
              </a:rPr>
              <a:t>http</a:t>
            </a:r>
            <a:r>
              <a:rPr lang="en-US" altLang="en-US" sz="1100" dirty="0">
                <a:ea typeface="MS Mincho" panose="02020609040205080304" pitchFamily="49" charset="-128"/>
                <a:cs typeface="Arial" panose="020B0604020202020204" pitchFamily="34" charset="0"/>
                <a:hlinkClick r:id="rId12"/>
              </a:rPr>
              <a:t>://www.getoutwiththekids.co.uk/family-hiking/teaching-kids-map-reading</a:t>
            </a:r>
            <a:r>
              <a:rPr lang="en-US" altLang="en-US" sz="1100" dirty="0" smtClean="0">
                <a:ea typeface="MS Mincho" panose="02020609040205080304" pitchFamily="49" charset="-128"/>
                <a:cs typeface="Arial" panose="020B0604020202020204" pitchFamily="34" charset="0"/>
                <a:hlinkClick r:id="rId12"/>
              </a:rPr>
              <a:t>/</a:t>
            </a:r>
            <a:endParaRPr lang="en-US" altLang="en-US" sz="1100" dirty="0" smtClean="0">
              <a:ea typeface="MS Mincho" panose="02020609040205080304" pitchFamily="49" charset="-128"/>
              <a:cs typeface="Arial" panose="020B0604020202020204" pitchFamily="34" charset="0"/>
            </a:endParaRPr>
          </a:p>
          <a:p>
            <a:pPr marL="0" lvl="0" indent="0" eaLnBrk="0" hangingPunct="0">
              <a:spcBef>
                <a:spcPct val="0"/>
              </a:spcBef>
              <a:buNone/>
              <a:tabLst>
                <a:tab pos="3429000" algn="l"/>
              </a:tabLst>
            </a:pPr>
            <a:r>
              <a:rPr lang="en-US" altLang="en-US" sz="1100" dirty="0">
                <a:ea typeface="MS Mincho" panose="02020609040205080304" pitchFamily="49" charset="-128"/>
                <a:cs typeface="Arial" panose="020B0604020202020204" pitchFamily="34" charset="0"/>
                <a:hlinkClick r:id="rId13"/>
              </a:rPr>
              <a:t>http://www.sydneyobservatory.com.au/2013/finding-south-using-the-southern-cross</a:t>
            </a:r>
            <a:r>
              <a:rPr lang="en-US" altLang="en-US" sz="1100" dirty="0" smtClean="0">
                <a:ea typeface="MS Mincho" panose="02020609040205080304" pitchFamily="49" charset="-128"/>
                <a:cs typeface="Arial" panose="020B0604020202020204" pitchFamily="34" charset="0"/>
                <a:hlinkClick r:id="rId13"/>
              </a:rPr>
              <a:t>/</a:t>
            </a:r>
            <a:endParaRPr lang="en-US" altLang="en-US" sz="1100" dirty="0" smtClean="0">
              <a:ea typeface="MS Mincho" panose="02020609040205080304" pitchFamily="49" charset="-128"/>
              <a:cs typeface="Arial" panose="020B0604020202020204" pitchFamily="34" charset="0"/>
            </a:endParaRPr>
          </a:p>
          <a:p>
            <a:pPr marL="0" lvl="0" indent="0" eaLnBrk="0" hangingPunct="0">
              <a:spcBef>
                <a:spcPct val="0"/>
              </a:spcBef>
              <a:buNone/>
              <a:tabLst>
                <a:tab pos="3429000" algn="l"/>
              </a:tabLst>
            </a:pPr>
            <a:r>
              <a:rPr lang="en-US" altLang="en-US" sz="1100" dirty="0" smtClean="0">
                <a:hlinkClick r:id="rId14"/>
              </a:rPr>
              <a:t>https</a:t>
            </a:r>
            <a:r>
              <a:rPr lang="en-US" altLang="en-US" sz="1100" dirty="0">
                <a:hlinkClick r:id="rId14"/>
              </a:rPr>
              <a:t>://</a:t>
            </a:r>
            <a:r>
              <a:rPr lang="en-US" altLang="en-US" sz="1100" dirty="0" smtClean="0">
                <a:hlinkClick r:id="rId14"/>
              </a:rPr>
              <a:t>www.google.com/search?q=big+dipper+with+north+star017igM%252C</a:t>
            </a:r>
            <a:r>
              <a:rPr lang="en-US" altLang="en-US" sz="1100" dirty="0">
                <a:hlinkClick r:id="rId14"/>
              </a:rPr>
              <a:t>_&amp;</a:t>
            </a:r>
            <a:r>
              <a:rPr lang="en-US" altLang="en-US" sz="1100" dirty="0" smtClean="0">
                <a:hlinkClick r:id="rId14"/>
              </a:rPr>
              <a:t>dpr=1&amp;usg</a:t>
            </a:r>
            <a:endParaRPr lang="en-US" altLang="en-US" sz="1100" dirty="0" smtClean="0"/>
          </a:p>
          <a:p>
            <a:pPr marL="0" lvl="0" indent="0" eaLnBrk="0" hangingPunct="0">
              <a:spcBef>
                <a:spcPct val="0"/>
              </a:spcBef>
              <a:buNone/>
              <a:tabLst>
                <a:tab pos="3429000" algn="l"/>
              </a:tabLst>
            </a:pPr>
            <a:r>
              <a:rPr lang="en-US" altLang="en-US" sz="1100" dirty="0" smtClean="0"/>
              <a:t>__</a:t>
            </a:r>
            <a:r>
              <a:rPr lang="en-US" altLang="en-US" sz="1100" dirty="0" smtClean="0">
                <a:hlinkClick r:id="rId15"/>
              </a:rPr>
              <a:t>http</a:t>
            </a:r>
            <a:r>
              <a:rPr lang="en-US" altLang="en-US" sz="1100" dirty="0">
                <a:hlinkClick r:id="rId15"/>
              </a:rPr>
              <a:t>://neilsperry.com/2012/10/texas-tree-tips-october-2012</a:t>
            </a:r>
            <a:r>
              <a:rPr lang="en-US" altLang="en-US" sz="1100" dirty="0" smtClean="0">
                <a:hlinkClick r:id="rId15"/>
              </a:rPr>
              <a:t>/</a:t>
            </a:r>
            <a:endParaRPr lang="en-US" altLang="en-US" sz="1100" dirty="0" smtClean="0"/>
          </a:p>
          <a:p>
            <a:pPr marL="0" lvl="0" indent="0" eaLnBrk="0" hangingPunct="0">
              <a:spcBef>
                <a:spcPct val="0"/>
              </a:spcBef>
              <a:buNone/>
              <a:tabLst>
                <a:tab pos="3429000" algn="l"/>
              </a:tabLst>
            </a:pPr>
            <a:r>
              <a:rPr lang="en-US" altLang="en-US" sz="1100" dirty="0" smtClean="0">
                <a:ea typeface="MS Mincho" panose="02020609040205080304" pitchFamily="49" charset="-128"/>
                <a:cs typeface="Arial" panose="020B0604020202020204" pitchFamily="34" charset="0"/>
                <a:hlinkClick r:id="rId16"/>
              </a:rPr>
              <a:t>https</a:t>
            </a:r>
            <a:r>
              <a:rPr lang="en-US" altLang="en-US" sz="1100" dirty="0">
                <a:ea typeface="MS Mincho" panose="02020609040205080304" pitchFamily="49" charset="-128"/>
                <a:cs typeface="Arial" panose="020B0604020202020204" pitchFamily="34" charset="0"/>
                <a:hlinkClick r:id="rId16"/>
              </a:rPr>
              <a:t>://www.google.com/search?q=free+photos+map+images+global;&amp;espv=2&amp;biw=1366&amp;bih=643&amp;tbm=isch&amp;tbo=u&amp;source=univ&amp;sa=X&amp;ved=0CDYQsARqFQoTCMmB3a7X7McCFUefgAodxlkAsA&amp;dpr=1#tbm=isch&amp;q=free+photos+roadmap+images+global%3B&amp;imgrc=ww1UlnU1FQD2rM%3A</a:t>
            </a:r>
            <a:endParaRPr lang="en-US" altLang="en-US" sz="1100" dirty="0"/>
          </a:p>
          <a:p>
            <a:pPr marL="0" lvl="0" indent="0" eaLnBrk="0" hangingPunct="0">
              <a:spcBef>
                <a:spcPct val="0"/>
              </a:spcBef>
              <a:buNone/>
              <a:tabLst>
                <a:tab pos="3429000" algn="l"/>
              </a:tabLst>
            </a:pPr>
            <a:r>
              <a:rPr lang="en-US" altLang="en-US" sz="1100" dirty="0" smtClean="0">
                <a:ea typeface="MS Mincho" panose="02020609040205080304" pitchFamily="49" charset="-128"/>
                <a:cs typeface="Arial" panose="020B0604020202020204" pitchFamily="34" charset="0"/>
                <a:hlinkClick r:id="rId17"/>
              </a:rPr>
              <a:t>http</a:t>
            </a:r>
            <a:r>
              <a:rPr lang="en-US" altLang="en-US" sz="1100" dirty="0">
                <a:ea typeface="MS Mincho" panose="02020609040205080304" pitchFamily="49" charset="-128"/>
                <a:cs typeface="Arial" panose="020B0604020202020204" pitchFamily="34" charset="0"/>
                <a:hlinkClick r:id="rId17"/>
              </a:rPr>
              <a:t>://</a:t>
            </a:r>
            <a:r>
              <a:rPr lang="en-US" altLang="en-US" sz="1100" dirty="0" smtClean="0">
                <a:ea typeface="MS Mincho" panose="02020609040205080304" pitchFamily="49" charset="-128"/>
                <a:cs typeface="Arial" panose="020B0604020202020204" pitchFamily="34" charset="0"/>
                <a:hlinkClick r:id="rId17"/>
              </a:rPr>
              <a:t>www.123rf.com/photo_31046470_asian-family-enjoying-walk-in-countryside.html?term=out</a:t>
            </a:r>
            <a:endParaRPr lang="en-US" altLang="en-US" sz="1100" dirty="0" smtClean="0">
              <a:ea typeface="MS Mincho" panose="02020609040205080304" pitchFamily="49" charset="-128"/>
              <a:cs typeface="Arial" panose="020B0604020202020204" pitchFamily="34" charset="0"/>
            </a:endParaRPr>
          </a:p>
          <a:p>
            <a:pPr marL="0" lvl="0" indent="0" eaLnBrk="0" hangingPunct="0">
              <a:spcBef>
                <a:spcPct val="0"/>
              </a:spcBef>
              <a:buNone/>
              <a:tabLst>
                <a:tab pos="3429000" algn="l"/>
              </a:tabLst>
            </a:pPr>
            <a:r>
              <a:rPr lang="en-US" sz="1100" dirty="0">
                <a:hlinkClick r:id="rId18"/>
              </a:rPr>
              <a:t>http://</a:t>
            </a:r>
            <a:r>
              <a:rPr lang="en-US" sz="1100" dirty="0" smtClean="0">
                <a:hlinkClick r:id="rId18"/>
              </a:rPr>
              <a:t>www.vidiani.com/maps/maps_of_australia_and_oceania/maps_of_australia/large_detailed_road_map_of_australia.jpg</a:t>
            </a:r>
            <a:endParaRPr lang="en-US" sz="1100" dirty="0" smtClean="0"/>
          </a:p>
          <a:p>
            <a:pPr marL="0" lvl="0" indent="0" eaLnBrk="0" hangingPunct="0">
              <a:spcBef>
                <a:spcPct val="0"/>
              </a:spcBef>
              <a:buNone/>
              <a:tabLst>
                <a:tab pos="3429000" algn="l"/>
              </a:tabLst>
            </a:pPr>
            <a:r>
              <a:rPr lang="en-US" sz="1100" dirty="0">
                <a:hlinkClick r:id="rId19"/>
              </a:rPr>
              <a:t>http://www.harryanddavid.com/?ref=google_search_tm&amp;cm_mmc=tm-_-google_search-_-TQE-TM-Branded_adgroup-_-</a:t>
            </a:r>
            <a:r>
              <a:rPr lang="en-US" sz="1100" dirty="0" smtClean="0">
                <a:hlinkClick r:id="rId19"/>
              </a:rPr>
              <a:t>keyword&amp;gclid=CJP1n6bm7McCFQuQaQodYWkM9g</a:t>
            </a:r>
            <a:endParaRPr lang="en-US" sz="1100" dirty="0" smtClean="0"/>
          </a:p>
          <a:p>
            <a:pPr marL="0" lvl="0" indent="0" eaLnBrk="0" hangingPunct="0">
              <a:spcBef>
                <a:spcPct val="0"/>
              </a:spcBef>
              <a:buNone/>
              <a:tabLst>
                <a:tab pos="3429000" algn="l"/>
              </a:tabLst>
            </a:pPr>
            <a:r>
              <a:rPr lang="en-US" sz="1100" dirty="0">
                <a:hlinkClick r:id="rId20"/>
              </a:rPr>
              <a:t>http://</a:t>
            </a:r>
            <a:r>
              <a:rPr lang="en-US" sz="1100" dirty="0" smtClean="0">
                <a:hlinkClick r:id="rId20"/>
              </a:rPr>
              <a:t>www.wikihow.com/Tell-Whether-the-Moon-Is-Waxing-or-Waning</a:t>
            </a:r>
            <a:endParaRPr lang="en-US" sz="1100" dirty="0" smtClean="0"/>
          </a:p>
          <a:p>
            <a:pPr marL="0" lvl="0" indent="0" eaLnBrk="0" hangingPunct="0">
              <a:spcBef>
                <a:spcPct val="0"/>
              </a:spcBef>
              <a:buNone/>
              <a:tabLst>
                <a:tab pos="3429000" algn="l"/>
              </a:tabLst>
            </a:pPr>
            <a:r>
              <a:rPr lang="en-US" sz="1100" dirty="0" smtClean="0">
                <a:hlinkClick r:id="rId21"/>
              </a:rPr>
              <a:t>http://www.ehow.com/how_2078611_read-road-map.html</a:t>
            </a:r>
            <a:endParaRPr lang="en-US" sz="1100" dirty="0" smtClean="0"/>
          </a:p>
          <a:p>
            <a:pPr marL="0" lvl="0" indent="0" eaLnBrk="0" hangingPunct="0">
              <a:spcBef>
                <a:spcPct val="0"/>
              </a:spcBef>
              <a:buNone/>
              <a:tabLst>
                <a:tab pos="3429000" algn="l"/>
              </a:tabLst>
            </a:pPr>
            <a:r>
              <a:rPr lang="en-US" sz="1100" dirty="0">
                <a:hlinkClick r:id="rId22"/>
              </a:rPr>
              <a:t>https://</a:t>
            </a:r>
            <a:r>
              <a:rPr lang="en-US" sz="1100" dirty="0" smtClean="0">
                <a:hlinkClick r:id="rId22"/>
              </a:rPr>
              <a:t>www.google.com/search?q=public+domain+photos+of+southern+cross+in+night+sky/</a:t>
            </a:r>
            <a:endParaRPr lang="en-US" sz="1100" dirty="0" smtClean="0"/>
          </a:p>
          <a:p>
            <a:pPr marL="0" lvl="0" indent="0" eaLnBrk="0" hangingPunct="0">
              <a:spcBef>
                <a:spcPct val="0"/>
              </a:spcBef>
              <a:buNone/>
              <a:tabLst>
                <a:tab pos="3429000" algn="l"/>
              </a:tabLst>
            </a:pPr>
            <a:r>
              <a:rPr lang="en-US" sz="1100" dirty="0">
                <a:hlinkClick r:id="rId23"/>
              </a:rPr>
              <a:t>http://www.loringrestoule.com/explore-our-nature/wild-berry-picking</a:t>
            </a:r>
            <a:r>
              <a:rPr lang="en-US" sz="1100" dirty="0" smtClean="0">
                <a:hlinkClick r:id="rId23"/>
              </a:rPr>
              <a:t>/</a:t>
            </a:r>
            <a:endParaRPr lang="en-US" sz="1100" dirty="0" smtClean="0"/>
          </a:p>
          <a:p>
            <a:pPr marL="0" lvl="0" indent="0" eaLnBrk="0" hangingPunct="0">
              <a:spcBef>
                <a:spcPct val="0"/>
              </a:spcBef>
              <a:buNone/>
              <a:tabLst>
                <a:tab pos="3429000" algn="l"/>
              </a:tabLst>
            </a:pPr>
            <a:endParaRPr lang="en-US" sz="1100" dirty="0" smtClean="0"/>
          </a:p>
          <a:p>
            <a:pPr marL="0" lvl="0" indent="0" eaLnBrk="0" hangingPunct="0">
              <a:spcBef>
                <a:spcPct val="0"/>
              </a:spcBef>
              <a:buNone/>
              <a:tabLst>
                <a:tab pos="3429000" algn="l"/>
              </a:tabLst>
            </a:pPr>
            <a:endParaRPr lang="en-US" sz="1100" dirty="0"/>
          </a:p>
        </p:txBody>
      </p:sp>
      <p:sp>
        <p:nvSpPr>
          <p:cNvPr id="4" name="Rectangle 2"/>
          <p:cNvSpPr>
            <a:spLocks noChangeArrowheads="1"/>
          </p:cNvSpPr>
          <p:nvPr/>
        </p:nvSpPr>
        <p:spPr bwMode="auto">
          <a:xfrm>
            <a:off x="0" y="17934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4" cstate="email">
            <a:extLst>
              <a:ext uri="{28A0092B-C50C-407E-A947-70E740481C1C}">
                <a14:useLocalDpi xmlns:a14="http://schemas.microsoft.com/office/drawing/2010/main" val="0"/>
              </a:ext>
            </a:extLst>
          </a:blip>
          <a:srcRect/>
          <a:stretch>
            <a:fillRect/>
          </a:stretch>
        </p:blipFill>
        <p:spPr bwMode="auto">
          <a:xfrm>
            <a:off x="-304800" y="9067800"/>
            <a:ext cx="7772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137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080917" cy="1554666"/>
          </a:xfrm>
        </p:spPr>
        <p:txBody>
          <a:bodyPr/>
          <a:lstStyle/>
          <a:p>
            <a:r>
              <a:rPr lang="en-US" sz="3200" dirty="0" smtClean="0"/>
              <a:t>Outdoor Skills Objectives</a:t>
            </a:r>
            <a:endParaRPr lang="en-US" sz="3200" dirty="0"/>
          </a:p>
        </p:txBody>
      </p:sp>
      <p:sp>
        <p:nvSpPr>
          <p:cNvPr id="3" name="Content Placeholder 2"/>
          <p:cNvSpPr>
            <a:spLocks noGrp="1"/>
          </p:cNvSpPr>
          <p:nvPr>
            <p:ph idx="1"/>
          </p:nvPr>
        </p:nvSpPr>
        <p:spPr>
          <a:xfrm>
            <a:off x="591015" y="1538868"/>
            <a:ext cx="7794702" cy="4061832"/>
          </a:xfrm>
        </p:spPr>
        <p:txBody>
          <a:bodyPr/>
          <a:lstStyle/>
          <a:p>
            <a:pPr marL="0" indent="0">
              <a:buNone/>
            </a:pPr>
            <a:r>
              <a:rPr lang="en-US" dirty="0" smtClean="0"/>
              <a:t>Finding your direction</a:t>
            </a:r>
          </a:p>
          <a:p>
            <a:pPr>
              <a:buFont typeface="Arial" panose="020B0604020202020204" pitchFamily="34" charset="0"/>
              <a:buChar char="•"/>
            </a:pPr>
            <a:r>
              <a:rPr lang="en-US" dirty="0" smtClean="0"/>
              <a:t>How to find your way without a compass or map</a:t>
            </a:r>
          </a:p>
          <a:p>
            <a:pPr>
              <a:buFont typeface="Arial" panose="020B0604020202020204" pitchFamily="34" charset="0"/>
              <a:buChar char="•"/>
            </a:pPr>
            <a:r>
              <a:rPr lang="en-US" dirty="0" smtClean="0"/>
              <a:t>Using the night sky to find your way</a:t>
            </a:r>
          </a:p>
          <a:p>
            <a:pPr marL="0" indent="0">
              <a:buNone/>
            </a:pPr>
            <a:r>
              <a:rPr lang="en-US" dirty="0" smtClean="0"/>
              <a:t>Hiking </a:t>
            </a:r>
            <a:r>
              <a:rPr lang="en-US" dirty="0"/>
              <a:t>safety</a:t>
            </a:r>
          </a:p>
          <a:p>
            <a:pPr>
              <a:buFont typeface="Arial" panose="020B0604020202020204" pitchFamily="34" charset="0"/>
              <a:buChar char="•"/>
            </a:pPr>
            <a:r>
              <a:rPr lang="en-US" dirty="0"/>
              <a:t>What to pack for day hiking</a:t>
            </a:r>
          </a:p>
          <a:p>
            <a:pPr>
              <a:buFont typeface="Arial" panose="020B0604020202020204" pitchFamily="34" charset="0"/>
              <a:buChar char="•"/>
            </a:pPr>
            <a:r>
              <a:rPr lang="en-US" dirty="0" smtClean="0"/>
              <a:t>Being </a:t>
            </a:r>
            <a:r>
              <a:rPr lang="en-US" dirty="0"/>
              <a:t>prepared for the </a:t>
            </a:r>
            <a:r>
              <a:rPr lang="en-US" dirty="0" smtClean="0"/>
              <a:t>unexpected</a:t>
            </a:r>
          </a:p>
          <a:p>
            <a:pPr>
              <a:buFont typeface="Arial" panose="020B0604020202020204" pitchFamily="34" charset="0"/>
              <a:buChar char="•"/>
            </a:pPr>
            <a:r>
              <a:rPr lang="en-US" dirty="0" smtClean="0"/>
              <a:t>Questions</a:t>
            </a:r>
            <a:endParaRPr lang="en-US" dirty="0"/>
          </a:p>
          <a:p>
            <a:pPr>
              <a:buFont typeface="Arial" panose="020B0604020202020204" pitchFamily="34" charset="0"/>
              <a:buChar cha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3354" y="1741211"/>
            <a:ext cx="2778578" cy="1836471"/>
          </a:xfrm>
          <a:prstGeom prst="rect">
            <a:avLst/>
          </a:prstGeom>
          <a:ln>
            <a:solidFill>
              <a:schemeClr val="tx1"/>
            </a:solidFill>
          </a:ln>
        </p:spPr>
      </p:pic>
    </p:spTree>
    <p:extLst>
      <p:ext uri="{BB962C8B-B14F-4D97-AF65-F5344CB8AC3E}">
        <p14:creationId xmlns:p14="http://schemas.microsoft.com/office/powerpoint/2010/main" val="501293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305800" cy="838200"/>
          </a:xfrm>
        </p:spPr>
        <p:txBody>
          <a:bodyPr/>
          <a:lstStyle/>
          <a:p>
            <a:r>
              <a:rPr lang="en-US" sz="3200" dirty="0" smtClean="0"/>
              <a:t>Finding your way without compass or map</a:t>
            </a:r>
            <a:endParaRPr lang="en-US" sz="3200" dirty="0"/>
          </a:p>
        </p:txBody>
      </p:sp>
      <p:sp>
        <p:nvSpPr>
          <p:cNvPr id="3" name="Content Placeholder 2"/>
          <p:cNvSpPr>
            <a:spLocks noGrp="1"/>
          </p:cNvSpPr>
          <p:nvPr>
            <p:ph sz="half" idx="1"/>
          </p:nvPr>
        </p:nvSpPr>
        <p:spPr>
          <a:xfrm>
            <a:off x="228600" y="1219200"/>
            <a:ext cx="4267200" cy="4648200"/>
          </a:xfrm>
        </p:spPr>
        <p:txBody>
          <a:bodyPr/>
          <a:lstStyle/>
          <a:p>
            <a:pPr marL="0" lvl="0" indent="0">
              <a:buNone/>
            </a:pPr>
            <a:r>
              <a:rPr lang="en-US" sz="2400" b="1" dirty="0" smtClean="0"/>
              <a:t>Northern Hemisphere </a:t>
            </a:r>
          </a:p>
          <a:p>
            <a:pPr marL="0" lvl="0" indent="0">
              <a:buNone/>
            </a:pPr>
            <a:r>
              <a:rPr lang="en-US" sz="1800" b="1" u="sng" dirty="0" smtClean="0"/>
              <a:t>Look </a:t>
            </a:r>
            <a:r>
              <a:rPr lang="en-US" sz="1800" b="1" u="sng" dirty="0"/>
              <a:t>at </a:t>
            </a:r>
            <a:r>
              <a:rPr lang="en-US" sz="1800" b="1" u="sng" dirty="0" smtClean="0"/>
              <a:t>trees</a:t>
            </a:r>
            <a:endParaRPr lang="en-US" sz="1800" u="sng" dirty="0" smtClean="0"/>
          </a:p>
          <a:p>
            <a:pPr lvl="0">
              <a:buFont typeface="Arial" panose="020B0604020202020204" pitchFamily="34" charset="0"/>
              <a:buChar char="•"/>
            </a:pPr>
            <a:r>
              <a:rPr lang="en-US" sz="1800" dirty="0" smtClean="0"/>
              <a:t>North </a:t>
            </a:r>
            <a:r>
              <a:rPr lang="en-US" sz="1800" dirty="0" smtClean="0"/>
              <a:t>side of trees are shady, moss grows more in shade, so you can find north by looking where moss is thicker</a:t>
            </a:r>
            <a:endParaRPr lang="en-US" sz="1800" dirty="0"/>
          </a:p>
          <a:p>
            <a:pPr lvl="0">
              <a:buFont typeface="Arial" panose="020B0604020202020204" pitchFamily="34" charset="0"/>
              <a:buChar char="•"/>
            </a:pPr>
            <a:r>
              <a:rPr lang="en-US" sz="1800" dirty="0"/>
              <a:t>Inspect the bark on older </a:t>
            </a:r>
            <a:r>
              <a:rPr lang="en-US" sz="1800" dirty="0" smtClean="0"/>
              <a:t>trees, </a:t>
            </a:r>
            <a:r>
              <a:rPr lang="en-US" sz="1800" dirty="0"/>
              <a:t>t</a:t>
            </a:r>
            <a:r>
              <a:rPr lang="en-US" sz="1800" dirty="0" smtClean="0"/>
              <a:t>hinner </a:t>
            </a:r>
            <a:r>
              <a:rPr lang="en-US" sz="1800" dirty="0"/>
              <a:t>bark is usually facing </a:t>
            </a:r>
            <a:r>
              <a:rPr lang="en-US" sz="1800" dirty="0" smtClean="0"/>
              <a:t>southeast, also more </a:t>
            </a:r>
            <a:r>
              <a:rPr lang="en-US" sz="1800" dirty="0"/>
              <a:t>foliage on that </a:t>
            </a:r>
            <a:r>
              <a:rPr lang="en-US" sz="1800" dirty="0" smtClean="0"/>
              <a:t>side</a:t>
            </a:r>
          </a:p>
          <a:p>
            <a:pPr>
              <a:buFont typeface="Arial" panose="020B0604020202020204" pitchFamily="34" charset="0"/>
              <a:buChar char="•"/>
            </a:pPr>
            <a:r>
              <a:rPr lang="en-US" sz="1800" dirty="0"/>
              <a:t>Deciduous trees tend to grow on the south side of </a:t>
            </a:r>
            <a:r>
              <a:rPr lang="en-US" sz="1800" dirty="0" smtClean="0"/>
              <a:t>hills</a:t>
            </a:r>
          </a:p>
          <a:p>
            <a:pPr>
              <a:buFont typeface="Arial" panose="020B0604020202020204" pitchFamily="34" charset="0"/>
              <a:buChar char="•"/>
            </a:pPr>
            <a:r>
              <a:rPr lang="en-US" sz="1800" dirty="0" smtClean="0"/>
              <a:t>Evergreens </a:t>
            </a:r>
            <a:r>
              <a:rPr lang="en-US" sz="1800" dirty="0"/>
              <a:t>grow on the north side</a:t>
            </a:r>
          </a:p>
          <a:p>
            <a:pPr lvl="0">
              <a:buFont typeface="Arial" panose="020B0604020202020204" pitchFamily="34" charset="0"/>
              <a:buChar char="•"/>
            </a:pPr>
            <a:endParaRPr lang="en-US" sz="1800" dirty="0" smtClean="0"/>
          </a:p>
          <a:p>
            <a:pPr lvl="0"/>
            <a:endParaRPr lang="en-US" sz="1800" dirty="0"/>
          </a:p>
          <a:p>
            <a:endParaRPr lang="en-US" sz="1800" dirty="0" smtClean="0"/>
          </a:p>
          <a:p>
            <a:endParaRPr lang="en-US" sz="1800" dirty="0" smtClean="0"/>
          </a:p>
          <a:p>
            <a:endParaRPr lang="en-US" sz="18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10200" y="1447800"/>
            <a:ext cx="2895600" cy="3860800"/>
          </a:xfrm>
          <a:prstGeom prst="rect">
            <a:avLst/>
          </a:prstGeom>
          <a:ln>
            <a:solidFill>
              <a:schemeClr val="tx1"/>
            </a:solidFill>
          </a:ln>
        </p:spPr>
      </p:pic>
    </p:spTree>
    <p:extLst>
      <p:ext uri="{BB962C8B-B14F-4D97-AF65-F5344CB8AC3E}">
        <p14:creationId xmlns:p14="http://schemas.microsoft.com/office/powerpoint/2010/main" val="2988702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1"/>
            <a:ext cx="5029200" cy="4038600"/>
          </a:xfrm>
        </p:spPr>
        <p:txBody>
          <a:bodyPr/>
          <a:lstStyle/>
          <a:p>
            <a:pPr marL="0" lvl="0" indent="0">
              <a:buNone/>
            </a:pPr>
            <a:r>
              <a:rPr lang="en-US" sz="1800" b="1" u="sng" dirty="0" smtClean="0"/>
              <a:t>Look </a:t>
            </a:r>
            <a:r>
              <a:rPr lang="en-US" sz="1800" b="1" u="sng" dirty="0"/>
              <a:t>for snow</a:t>
            </a:r>
            <a:r>
              <a:rPr lang="en-US" sz="1800" u="sng" dirty="0"/>
              <a:t>:</a:t>
            </a:r>
            <a:r>
              <a:rPr lang="en-US" sz="1800" dirty="0"/>
              <a:t> </a:t>
            </a:r>
            <a:endParaRPr lang="en-US" sz="1800" dirty="0" smtClean="0"/>
          </a:p>
          <a:p>
            <a:r>
              <a:rPr lang="en-US" sz="1800" dirty="0" smtClean="0"/>
              <a:t>North </a:t>
            </a:r>
            <a:r>
              <a:rPr lang="en-US" sz="1800" dirty="0"/>
              <a:t>facing slopes have snow longer, or conversely south facing slopes show grass sooner as the sun melts it faster</a:t>
            </a:r>
            <a:r>
              <a:rPr lang="en-US" sz="1800" dirty="0" smtClean="0"/>
              <a:t>.</a:t>
            </a:r>
            <a:endParaRPr lang="en-US" sz="1800" dirty="0"/>
          </a:p>
          <a:p>
            <a:pPr marL="0" lvl="0" indent="0">
              <a:buNone/>
            </a:pPr>
            <a:r>
              <a:rPr lang="en-US" sz="1800" b="1" u="sng" dirty="0"/>
              <a:t>The </a:t>
            </a:r>
            <a:r>
              <a:rPr lang="en-US" sz="1800" b="1" u="sng" dirty="0" smtClean="0"/>
              <a:t>sun: </a:t>
            </a:r>
          </a:p>
          <a:p>
            <a:pPr lvl="0">
              <a:buFont typeface="Arial" panose="020B0604020202020204" pitchFamily="34" charset="0"/>
              <a:buChar char="•"/>
            </a:pPr>
            <a:r>
              <a:rPr lang="en-US" sz="1800" dirty="0" smtClean="0"/>
              <a:t>Always </a:t>
            </a:r>
            <a:r>
              <a:rPr lang="en-US" sz="1800" dirty="0"/>
              <a:t>rises in the east and sets in the </a:t>
            </a:r>
            <a:r>
              <a:rPr lang="en-US" sz="1800" dirty="0" smtClean="0"/>
              <a:t>west, in either hemisphere. </a:t>
            </a:r>
          </a:p>
          <a:p>
            <a:pPr lvl="0">
              <a:buFont typeface="Arial" panose="020B0604020202020204" pitchFamily="34" charset="0"/>
              <a:buChar char="•"/>
            </a:pPr>
            <a:r>
              <a:rPr lang="en-US" sz="1800" dirty="0"/>
              <a:t>L</a:t>
            </a:r>
            <a:r>
              <a:rPr lang="en-US" sz="1800" dirty="0" smtClean="0"/>
              <a:t>ies </a:t>
            </a:r>
            <a:r>
              <a:rPr lang="en-US" sz="1800" dirty="0"/>
              <a:t>due south at noon every day in the northern </a:t>
            </a:r>
            <a:r>
              <a:rPr lang="en-US" sz="1800" dirty="0" smtClean="0"/>
              <a:t>hemisphere and due </a:t>
            </a:r>
            <a:r>
              <a:rPr lang="en-US" sz="1800" dirty="0"/>
              <a:t>north in southern </a:t>
            </a:r>
            <a:r>
              <a:rPr lang="en-US" sz="1800" dirty="0" smtClean="0"/>
              <a:t>hemisphere.</a:t>
            </a:r>
            <a:endParaRPr lang="en-US" sz="1800" dirty="0"/>
          </a:p>
          <a:p>
            <a:pPr marL="0" lvl="0" indent="0">
              <a:buNone/>
            </a:pPr>
            <a:r>
              <a:rPr lang="en-US" sz="1800" b="1" u="sng" dirty="0" smtClean="0"/>
              <a:t>Anthills: </a:t>
            </a:r>
          </a:p>
          <a:p>
            <a:r>
              <a:rPr lang="en-US" sz="1800" dirty="0" smtClean="0"/>
              <a:t>Ants </a:t>
            </a:r>
            <a:r>
              <a:rPr lang="en-US" sz="1800" dirty="0"/>
              <a:t>tend to build on </a:t>
            </a:r>
            <a:r>
              <a:rPr lang="en-US" sz="1800" dirty="0" smtClean="0"/>
              <a:t>the warmer</a:t>
            </a:r>
            <a:r>
              <a:rPr lang="en-US" sz="1800" dirty="0"/>
              <a:t>, </a:t>
            </a:r>
            <a:r>
              <a:rPr lang="en-US" sz="1800" dirty="0" smtClean="0"/>
              <a:t>sunnier </a:t>
            </a:r>
            <a:r>
              <a:rPr lang="en-US" sz="1800" b="1" dirty="0" smtClean="0"/>
              <a:t>south</a:t>
            </a:r>
            <a:r>
              <a:rPr lang="en-US" sz="1800" dirty="0" smtClean="0"/>
              <a:t> side.</a:t>
            </a:r>
          </a:p>
          <a:p>
            <a:endParaRPr lang="en-US" sz="1800" i="1" dirty="0"/>
          </a:p>
        </p:txBody>
      </p:sp>
      <p:sp>
        <p:nvSpPr>
          <p:cNvPr id="2" name="Title 1"/>
          <p:cNvSpPr>
            <a:spLocks noGrp="1"/>
          </p:cNvSpPr>
          <p:nvPr>
            <p:ph type="title"/>
          </p:nvPr>
        </p:nvSpPr>
        <p:spPr>
          <a:xfrm>
            <a:off x="356755" y="297078"/>
            <a:ext cx="8229601" cy="821677"/>
          </a:xfrm>
        </p:spPr>
        <p:txBody>
          <a:bodyPr>
            <a:normAutofit/>
          </a:bodyPr>
          <a:lstStyle/>
          <a:p>
            <a:pPr algn="l"/>
            <a:r>
              <a:rPr lang="en-US" sz="3200" b="1" dirty="0" smtClean="0"/>
              <a:t>Tips without a compass or map</a:t>
            </a:r>
            <a:endParaRPr lang="en-US" sz="3200" b="1" dirty="0"/>
          </a:p>
        </p:txBody>
      </p:sp>
      <p:pic>
        <p:nvPicPr>
          <p:cNvPr id="5" name="Content Placeholder 4"/>
          <p:cNvPicPr>
            <a:picLocks noGrp="1" noChangeAspect="1"/>
          </p:cNvPicPr>
          <p:nvPr>
            <p:ph sz="half" idx="4294967295"/>
          </p:nvPr>
        </p:nvPicPr>
        <p:blipFill>
          <a:blip r:embed="rId2" cstate="email">
            <a:extLst>
              <a:ext uri="{28A0092B-C50C-407E-A947-70E740481C1C}">
                <a14:useLocalDpi xmlns:a14="http://schemas.microsoft.com/office/drawing/2010/main" val="0"/>
              </a:ext>
            </a:extLst>
          </a:blip>
          <a:stretch>
            <a:fillRect/>
          </a:stretch>
        </p:blipFill>
        <p:spPr>
          <a:xfrm>
            <a:off x="5562600" y="2209800"/>
            <a:ext cx="3300412" cy="243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Box 3"/>
          <p:cNvSpPr txBox="1"/>
          <p:nvPr/>
        </p:nvSpPr>
        <p:spPr>
          <a:xfrm>
            <a:off x="762000" y="5334000"/>
            <a:ext cx="7620000" cy="830997"/>
          </a:xfrm>
          <a:prstGeom prst="rect">
            <a:avLst/>
          </a:prstGeom>
          <a:noFill/>
        </p:spPr>
        <p:txBody>
          <a:bodyPr wrap="square" rtlCol="0">
            <a:spAutoFit/>
          </a:bodyPr>
          <a:lstStyle/>
          <a:p>
            <a:pPr marL="0" indent="0">
              <a:buNone/>
            </a:pPr>
            <a:r>
              <a:rPr lang="en-US" sz="2400" i="1" dirty="0" smtClean="0">
                <a:latin typeface="+mn-lt"/>
              </a:rPr>
              <a:t>***Note</a:t>
            </a:r>
            <a:r>
              <a:rPr lang="en-US" sz="2400" i="1" dirty="0">
                <a:latin typeface="+mn-lt"/>
              </a:rPr>
              <a:t>: Southern Hemisphere is directly opposite from above (mossier side of tree likely facing south, etc.).</a:t>
            </a:r>
            <a:endParaRPr lang="en-US" sz="2400" i="1" dirty="0">
              <a:latin typeface="+mn-lt"/>
            </a:endParaRPr>
          </a:p>
        </p:txBody>
      </p:sp>
    </p:spTree>
    <p:extLst>
      <p:ext uri="{BB962C8B-B14F-4D97-AF65-F5344CB8AC3E}">
        <p14:creationId xmlns:p14="http://schemas.microsoft.com/office/powerpoint/2010/main" val="410866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305800" cy="1752600"/>
          </a:xfrm>
        </p:spPr>
        <p:txBody>
          <a:bodyPr/>
          <a:lstStyle/>
          <a:p>
            <a:pPr algn="l"/>
            <a:r>
              <a:rPr lang="en-US" sz="3200" dirty="0" smtClean="0"/>
              <a:t>  Finding direction using the moon</a:t>
            </a:r>
            <a:endParaRPr lang="en-US" sz="3200" dirty="0"/>
          </a:p>
        </p:txBody>
      </p:sp>
      <p:sp>
        <p:nvSpPr>
          <p:cNvPr id="3" name="Content Placeholder 2"/>
          <p:cNvSpPr>
            <a:spLocks noGrp="1"/>
          </p:cNvSpPr>
          <p:nvPr>
            <p:ph sz="half" idx="1"/>
          </p:nvPr>
        </p:nvSpPr>
        <p:spPr>
          <a:xfrm>
            <a:off x="457200" y="1219200"/>
            <a:ext cx="3810000" cy="4495800"/>
          </a:xfrm>
        </p:spPr>
        <p:txBody>
          <a:bodyPr/>
          <a:lstStyle/>
          <a:p>
            <a:pPr marL="0" indent="0">
              <a:buNone/>
            </a:pPr>
            <a:r>
              <a:rPr lang="en-US" sz="1800" b="1" dirty="0" smtClean="0"/>
              <a:t>Locate west using the moon</a:t>
            </a:r>
          </a:p>
          <a:p>
            <a:r>
              <a:rPr lang="en-US" sz="1800" dirty="0" smtClean="0"/>
              <a:t>When moon rises before sunset, bright side is in the </a:t>
            </a:r>
            <a:r>
              <a:rPr lang="en-US" sz="1800" b="1" dirty="0"/>
              <a:t>west</a:t>
            </a:r>
            <a:r>
              <a:rPr lang="en-US" sz="1800" dirty="0"/>
              <a:t> </a:t>
            </a:r>
            <a:r>
              <a:rPr lang="en-US" sz="1800" dirty="0" smtClean="0"/>
              <a:t>when </a:t>
            </a:r>
            <a:r>
              <a:rPr lang="en-US" sz="1800" dirty="0"/>
              <a:t>waxing (getting fuller) </a:t>
            </a:r>
            <a:endParaRPr lang="en-US" sz="1800" dirty="0" smtClean="0"/>
          </a:p>
          <a:p>
            <a:pPr marL="0" indent="0">
              <a:buNone/>
            </a:pPr>
            <a:r>
              <a:rPr lang="en-US" sz="1800" b="1" dirty="0" smtClean="0"/>
              <a:t>Locate east using the moon</a:t>
            </a:r>
          </a:p>
          <a:p>
            <a:pPr>
              <a:buFont typeface="Arial" panose="020B0604020202020204" pitchFamily="34" charset="0"/>
              <a:buChar char="•"/>
            </a:pPr>
            <a:r>
              <a:rPr lang="en-US" sz="1800" dirty="0" smtClean="0"/>
              <a:t>When moon becomes visible</a:t>
            </a:r>
          </a:p>
          <a:p>
            <a:pPr marL="0" indent="0">
              <a:buNone/>
            </a:pPr>
            <a:r>
              <a:rPr lang="en-US" sz="1800" dirty="0" smtClean="0"/>
              <a:t>      after midnight, it is illuminated by  </a:t>
            </a:r>
          </a:p>
          <a:p>
            <a:pPr marL="0" indent="0">
              <a:buNone/>
            </a:pPr>
            <a:r>
              <a:rPr lang="en-US" sz="1800" dirty="0" smtClean="0"/>
              <a:t>      the eastern sun when waning  </a:t>
            </a:r>
          </a:p>
          <a:p>
            <a:pPr marL="0" indent="0">
              <a:buNone/>
            </a:pPr>
            <a:r>
              <a:rPr lang="en-US" sz="1800" dirty="0" smtClean="0"/>
              <a:t>      (getting smaller)</a:t>
            </a:r>
          </a:p>
          <a:p>
            <a:pPr>
              <a:buFont typeface="Arial" panose="020B0604020202020204" pitchFamily="34" charset="0"/>
              <a:buChar char="•"/>
            </a:pPr>
            <a:r>
              <a:rPr lang="en-US" sz="1800" dirty="0" smtClean="0"/>
              <a:t>A </a:t>
            </a:r>
            <a:r>
              <a:rPr lang="en-US" sz="1800" dirty="0"/>
              <a:t>waxing moon will be illuminated on the right side, and a waning moon will be illuminated on the left </a:t>
            </a:r>
            <a:r>
              <a:rPr lang="en-US" sz="1800" dirty="0" smtClean="0"/>
              <a:t>side</a:t>
            </a:r>
          </a:p>
          <a:p>
            <a:pPr marL="0" indent="0">
              <a:buNone/>
            </a:pPr>
            <a:endParaRPr lang="en-US" dirty="0"/>
          </a:p>
        </p:txBody>
      </p:sp>
      <p:pic>
        <p:nvPicPr>
          <p:cNvPr id="5" name="Content Placeholder 4"/>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4800600" y="1442923"/>
            <a:ext cx="3451269" cy="2591027"/>
          </a:xfrm>
          <a:ln w="3175">
            <a:solidFill>
              <a:schemeClr val="tx1"/>
            </a:solidFill>
          </a:ln>
        </p:spPr>
      </p:pic>
      <p:sp>
        <p:nvSpPr>
          <p:cNvPr id="4" name="Rectangle 3"/>
          <p:cNvSpPr/>
          <p:nvPr/>
        </p:nvSpPr>
        <p:spPr>
          <a:xfrm>
            <a:off x="4419599" y="4267200"/>
            <a:ext cx="4640765" cy="1323439"/>
          </a:xfrm>
          <a:prstGeom prst="rect">
            <a:avLst/>
          </a:prstGeom>
        </p:spPr>
        <p:txBody>
          <a:bodyPr wrap="square">
            <a:spAutoFit/>
          </a:bodyPr>
          <a:lstStyle/>
          <a:p>
            <a:r>
              <a:rPr lang="en-US" sz="1800" i="0" dirty="0" smtClean="0">
                <a:latin typeface="Calibri" panose="020F0502020204030204" pitchFamily="34" charset="0"/>
              </a:rPr>
              <a:t>*** </a:t>
            </a:r>
            <a:r>
              <a:rPr lang="en-US" sz="2000" i="1" dirty="0" smtClean="0">
                <a:latin typeface="Calibri" panose="020F0502020204030204" pitchFamily="34" charset="0"/>
              </a:rPr>
              <a:t>Note </a:t>
            </a:r>
            <a:r>
              <a:rPr lang="en-US" sz="2000" i="1" dirty="0">
                <a:latin typeface="Calibri" panose="020F0502020204030204" pitchFamily="34" charset="0"/>
              </a:rPr>
              <a:t>this is in Northern Hemisphere. In </a:t>
            </a:r>
            <a:r>
              <a:rPr lang="en-US" sz="2000" i="1" dirty="0" smtClean="0">
                <a:latin typeface="Calibri" panose="020F0502020204030204" pitchFamily="34" charset="0"/>
              </a:rPr>
              <a:t>Southern </a:t>
            </a:r>
            <a:r>
              <a:rPr lang="en-US" sz="2000" i="1" dirty="0" smtClean="0">
                <a:latin typeface="Calibri" panose="020F0502020204030204" pitchFamily="34" charset="0"/>
              </a:rPr>
              <a:t>Hemisphere everything is </a:t>
            </a:r>
            <a:r>
              <a:rPr lang="en-US" sz="2000" i="1" dirty="0" smtClean="0">
                <a:latin typeface="Calibri" panose="020F0502020204030204" pitchFamily="34" charset="0"/>
              </a:rPr>
              <a:t>    </a:t>
            </a:r>
            <a:endParaRPr lang="en-US" sz="2000" i="1" dirty="0" smtClean="0">
              <a:latin typeface="Calibri" panose="020F0502020204030204" pitchFamily="34" charset="0"/>
            </a:endParaRPr>
          </a:p>
          <a:p>
            <a:r>
              <a:rPr lang="en-US" sz="2000" i="1" dirty="0" smtClean="0">
                <a:latin typeface="Calibri" panose="020F0502020204030204" pitchFamily="34" charset="0"/>
              </a:rPr>
              <a:t>opposite </a:t>
            </a:r>
            <a:r>
              <a:rPr lang="en-US" sz="2000" i="1" dirty="0">
                <a:latin typeface="Calibri" panose="020F0502020204030204" pitchFamily="34" charset="0"/>
              </a:rPr>
              <a:t>direction or reversed 180 </a:t>
            </a:r>
            <a:r>
              <a:rPr lang="en-US" sz="2000" i="1" dirty="0" smtClean="0">
                <a:latin typeface="Calibri" panose="020F0502020204030204" pitchFamily="34" charset="0"/>
              </a:rPr>
              <a:t>degrees</a:t>
            </a:r>
          </a:p>
        </p:txBody>
      </p:sp>
    </p:spTree>
    <p:extLst>
      <p:ext uri="{BB962C8B-B14F-4D97-AF65-F5344CB8AC3E}">
        <p14:creationId xmlns:p14="http://schemas.microsoft.com/office/powerpoint/2010/main" val="2971390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772400" cy="457200"/>
          </a:xfrm>
        </p:spPr>
        <p:txBody>
          <a:bodyPr/>
          <a:lstStyle/>
          <a:p>
            <a:pPr algn="l"/>
            <a:r>
              <a:rPr lang="en-US" sz="3200" dirty="0" smtClean="0"/>
              <a:t>Finding direction using the stars</a:t>
            </a:r>
            <a:endParaRPr lang="en-US" sz="3200" dirty="0"/>
          </a:p>
        </p:txBody>
      </p:sp>
      <p:sp>
        <p:nvSpPr>
          <p:cNvPr id="3" name="Content Placeholder 2"/>
          <p:cNvSpPr>
            <a:spLocks noGrp="1"/>
          </p:cNvSpPr>
          <p:nvPr>
            <p:ph sz="half" idx="1"/>
          </p:nvPr>
        </p:nvSpPr>
        <p:spPr>
          <a:xfrm>
            <a:off x="685800" y="1295400"/>
            <a:ext cx="3810000" cy="4419600"/>
          </a:xfrm>
        </p:spPr>
        <p:txBody>
          <a:bodyPr/>
          <a:lstStyle/>
          <a:p>
            <a:pPr marL="0" indent="0">
              <a:buNone/>
            </a:pPr>
            <a:r>
              <a:rPr lang="en-US" sz="1800" b="1" dirty="0"/>
              <a:t>Using stars to locate north in northern hemisphere</a:t>
            </a:r>
          </a:p>
          <a:p>
            <a:r>
              <a:rPr lang="en-US" sz="1800" dirty="0"/>
              <a:t>Locate the Big Dipper and Little Dipper</a:t>
            </a:r>
          </a:p>
          <a:p>
            <a:r>
              <a:rPr lang="en-US" sz="1800" dirty="0"/>
              <a:t>Draw an imaginary line from the two pointer starts at base of bowl of big dipper to the last and brightest start in the handle of the Little Dipper under this </a:t>
            </a:r>
            <a:r>
              <a:rPr lang="en-US" sz="1800" dirty="0" smtClean="0"/>
              <a:t>star</a:t>
            </a:r>
          </a:p>
          <a:p>
            <a:r>
              <a:rPr lang="en-US" sz="1800" dirty="0"/>
              <a:t>North Star (Polaris) is this bright </a:t>
            </a:r>
            <a:r>
              <a:rPr lang="en-US" sz="1800" dirty="0" smtClean="0"/>
              <a:t>star, the </a:t>
            </a:r>
            <a:r>
              <a:rPr lang="en-US" sz="1800" dirty="0"/>
              <a:t>North Pole lies directly under this star</a:t>
            </a:r>
            <a:br>
              <a:rPr lang="en-US" sz="1800" dirty="0"/>
            </a:br>
            <a:endParaRPr lang="en-US" sz="1800" dirty="0"/>
          </a:p>
          <a:p>
            <a:pPr marL="0" indent="0">
              <a:buNone/>
            </a:pPr>
            <a:r>
              <a:rPr lang="en-US" sz="1800" dirty="0"/>
              <a:t/>
            </a:r>
            <a:br>
              <a:rPr lang="en-US" sz="1800" dirty="0"/>
            </a:br>
            <a:endParaRPr lang="en-US" sz="1800" dirty="0"/>
          </a:p>
        </p:txBody>
      </p:sp>
      <p:pic>
        <p:nvPicPr>
          <p:cNvPr id="5" name="Content Placeholder 4"/>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5105400" y="1295400"/>
            <a:ext cx="2819400" cy="3680883"/>
          </a:xfrm>
        </p:spPr>
      </p:pic>
    </p:spTree>
    <p:extLst>
      <p:ext uri="{BB962C8B-B14F-4D97-AF65-F5344CB8AC3E}">
        <p14:creationId xmlns:p14="http://schemas.microsoft.com/office/powerpoint/2010/main" val="1020168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071" y="445963"/>
            <a:ext cx="8077200" cy="609600"/>
          </a:xfrm>
        </p:spPr>
        <p:txBody>
          <a:bodyPr/>
          <a:lstStyle/>
          <a:p>
            <a:pPr algn="l"/>
            <a:r>
              <a:rPr lang="en-US" sz="3200" dirty="0" smtClean="0"/>
              <a:t>Finding direction in Southern Hemisphere</a:t>
            </a:r>
            <a:endParaRPr lang="en-US" sz="3200" dirty="0"/>
          </a:p>
        </p:txBody>
      </p:sp>
      <p:sp>
        <p:nvSpPr>
          <p:cNvPr id="9" name="Content Placeholder 8"/>
          <p:cNvSpPr>
            <a:spLocks noGrp="1"/>
          </p:cNvSpPr>
          <p:nvPr>
            <p:ph sz="half" idx="1"/>
          </p:nvPr>
        </p:nvSpPr>
        <p:spPr>
          <a:xfrm>
            <a:off x="414671" y="685800"/>
            <a:ext cx="3810000" cy="5092072"/>
          </a:xfrm>
        </p:spPr>
        <p:txBody>
          <a:bodyPr/>
          <a:lstStyle/>
          <a:p>
            <a:endParaRPr lang="en-US" sz="1800" dirty="0" smtClean="0"/>
          </a:p>
          <a:p>
            <a:endParaRPr lang="en-US" sz="1800" dirty="0" smtClean="0"/>
          </a:p>
          <a:p>
            <a:r>
              <a:rPr lang="en-US" sz="1800" dirty="0" smtClean="0"/>
              <a:t>Locate the Southern Cross by siting </a:t>
            </a:r>
            <a:r>
              <a:rPr lang="en-US" sz="1800" dirty="0" smtClean="0"/>
              <a:t>a </a:t>
            </a:r>
            <a:r>
              <a:rPr lang="en-US" sz="1800" dirty="0" smtClean="0"/>
              <a:t>group of stars close together with 2 large pointer stars off to their side</a:t>
            </a:r>
          </a:p>
          <a:p>
            <a:r>
              <a:rPr lang="en-US" sz="1800" dirty="0" smtClean="0"/>
              <a:t>Starting at the top of the group of 5 stars, take 4X the distance from the top star, straight down through bottom star</a:t>
            </a:r>
          </a:p>
          <a:p>
            <a:r>
              <a:rPr lang="en-US" sz="1800" dirty="0" smtClean="0"/>
              <a:t>You will be facing south where bottom of line ends</a:t>
            </a:r>
          </a:p>
          <a:p>
            <a:endParaRPr lang="en-US" sz="1800" dirty="0" smtClean="0"/>
          </a:p>
          <a:p>
            <a:endParaRPr lang="en-US" sz="1800" dirty="0" smtClean="0"/>
          </a:p>
          <a:p>
            <a:endParaRPr lang="en-US" sz="1800" dirty="0" smtClean="0"/>
          </a:p>
          <a:p>
            <a:endParaRPr lang="en-US" sz="1800" dirty="0"/>
          </a:p>
        </p:txBody>
      </p:sp>
      <p:pic>
        <p:nvPicPr>
          <p:cNvPr id="1029" name="Picture 5" descr="finding south">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903347" y="1278637"/>
            <a:ext cx="2156113" cy="17301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126161" y="3231836"/>
            <a:ext cx="3710486" cy="2866351"/>
          </a:xfrm>
          <a:prstGeom prst="rect">
            <a:avLst/>
          </a:prstGeom>
          <a:ln>
            <a:solidFill>
              <a:schemeClr val="tx1"/>
            </a:solidFill>
          </a:ln>
        </p:spPr>
      </p:pic>
    </p:spTree>
    <p:extLst>
      <p:ext uri="{BB962C8B-B14F-4D97-AF65-F5344CB8AC3E}">
        <p14:creationId xmlns:p14="http://schemas.microsoft.com/office/powerpoint/2010/main" val="22363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305800" cy="433730"/>
          </a:xfrm>
        </p:spPr>
        <p:txBody>
          <a:bodyPr/>
          <a:lstStyle/>
          <a:p>
            <a:r>
              <a:rPr lang="en-US" sz="3200" dirty="0" smtClean="0"/>
              <a:t>Day Hiking: what to put in your pack</a:t>
            </a:r>
            <a:endParaRPr lang="en-US" sz="3200" dirty="0"/>
          </a:p>
        </p:txBody>
      </p:sp>
      <p:sp>
        <p:nvSpPr>
          <p:cNvPr id="10" name="Content Placeholder 9"/>
          <p:cNvSpPr>
            <a:spLocks noGrp="1"/>
          </p:cNvSpPr>
          <p:nvPr>
            <p:ph idx="1"/>
          </p:nvPr>
        </p:nvSpPr>
        <p:spPr>
          <a:xfrm>
            <a:off x="652346" y="1238750"/>
            <a:ext cx="8156575" cy="4400050"/>
          </a:xfrm>
        </p:spPr>
        <p:txBody>
          <a:bodyPr/>
          <a:lstStyle/>
          <a:p>
            <a:pPr marL="0" indent="0">
              <a:buNone/>
            </a:pPr>
            <a:r>
              <a:rPr lang="en-US" sz="1800" b="1" dirty="0" smtClean="0"/>
              <a:t>Essentials</a:t>
            </a:r>
            <a:endParaRPr lang="en-US" sz="1800" b="1" dirty="0"/>
          </a:p>
          <a:p>
            <a:r>
              <a:rPr lang="en-US" sz="1800" dirty="0"/>
              <a:t>First Aid kit</a:t>
            </a:r>
          </a:p>
          <a:p>
            <a:r>
              <a:rPr lang="en-US" sz="1800" dirty="0" smtClean="0"/>
              <a:t>Sunscreen</a:t>
            </a:r>
            <a:endParaRPr lang="en-US" sz="1800" dirty="0"/>
          </a:p>
          <a:p>
            <a:r>
              <a:rPr lang="en-US" sz="1800" dirty="0" smtClean="0"/>
              <a:t>Water- approx. 3 quarts per person</a:t>
            </a:r>
            <a:endParaRPr lang="en-US" sz="1800" dirty="0"/>
          </a:p>
          <a:p>
            <a:r>
              <a:rPr lang="en-US" sz="1800" dirty="0"/>
              <a:t>Map and Compass</a:t>
            </a:r>
          </a:p>
          <a:p>
            <a:r>
              <a:rPr lang="en-US" sz="1800" dirty="0"/>
              <a:t>Comfortable </a:t>
            </a:r>
            <a:r>
              <a:rPr lang="en-US" sz="1800" dirty="0" smtClean="0"/>
              <a:t>shoes</a:t>
            </a:r>
          </a:p>
          <a:p>
            <a:r>
              <a:rPr lang="en-US" dirty="0" smtClean="0"/>
              <a:t>Whistle</a:t>
            </a:r>
            <a:endParaRPr lang="en-US" sz="1800" dirty="0" smtClean="0"/>
          </a:p>
          <a:p>
            <a:r>
              <a:rPr lang="en-US" sz="1800" dirty="0" smtClean="0"/>
              <a:t>Food- High energy foods that won’t</a:t>
            </a:r>
          </a:p>
          <a:p>
            <a:pPr marL="0" indent="0">
              <a:buNone/>
            </a:pPr>
            <a:r>
              <a:rPr lang="en-US" sz="1800" dirty="0"/>
              <a:t> </a:t>
            </a:r>
            <a:r>
              <a:rPr lang="en-US" sz="1800" dirty="0" smtClean="0"/>
              <a:t>      fall apart easily: bagels</a:t>
            </a:r>
            <a:r>
              <a:rPr lang="en-US" sz="1800" dirty="0"/>
              <a:t>, trail mix, apples, oranges, hard </a:t>
            </a:r>
            <a:r>
              <a:rPr lang="en-US" sz="1800" dirty="0" smtClean="0"/>
              <a:t>cheeses, </a:t>
            </a:r>
          </a:p>
          <a:p>
            <a:pPr marL="0" indent="0">
              <a:buNone/>
            </a:pPr>
            <a:r>
              <a:rPr lang="en-US" sz="1800" dirty="0" smtClean="0"/>
              <a:t>       hard </a:t>
            </a:r>
            <a:r>
              <a:rPr lang="en-US" sz="1800" dirty="0"/>
              <a:t>breads, </a:t>
            </a:r>
            <a:r>
              <a:rPr lang="en-US" sz="1800" dirty="0" smtClean="0"/>
              <a:t>jerky </a:t>
            </a:r>
            <a:r>
              <a:rPr lang="en-US" sz="1800" dirty="0"/>
              <a:t>or hard salami, pepperoni </a:t>
            </a:r>
            <a:r>
              <a:rPr lang="en-US" sz="1800" dirty="0" smtClean="0"/>
              <a:t>stick</a:t>
            </a:r>
            <a:endParaRPr lang="en-US" sz="1800" dirty="0"/>
          </a:p>
          <a:p>
            <a:pPr marL="0" indent="0" algn="ctr">
              <a:buNone/>
            </a:pPr>
            <a:endParaRPr lang="en-US" sz="2000" i="1" dirty="0"/>
          </a:p>
          <a:p>
            <a:pPr marL="0" indent="0" algn="ctr">
              <a:buNone/>
            </a:pPr>
            <a:r>
              <a:rPr lang="en-US" sz="2400" b="1" i="1" dirty="0" smtClean="0"/>
              <a:t> </a:t>
            </a:r>
            <a:r>
              <a:rPr lang="en-US" sz="2400" b="1" i="1" dirty="0" smtClean="0"/>
              <a:t>Always </a:t>
            </a:r>
            <a:r>
              <a:rPr lang="en-US" sz="2400" b="1" i="1" dirty="0"/>
              <a:t>let someone know where you are going and when you will be </a:t>
            </a:r>
            <a:r>
              <a:rPr lang="en-US" sz="2400" b="1" i="1" dirty="0" smtClean="0"/>
              <a:t>returning!</a:t>
            </a:r>
            <a:endParaRPr lang="en-US" sz="2400" b="1" i="1" dirty="0"/>
          </a:p>
          <a:p>
            <a:endParaRPr lang="en-US" sz="2000" i="1" dirty="0" smtClean="0"/>
          </a:p>
          <a:p>
            <a:endParaRPr lang="en-US" sz="1800" dirty="0"/>
          </a:p>
          <a:p>
            <a:endParaRPr lang="en-US" sz="1800" dirty="0" smtClean="0"/>
          </a:p>
          <a:p>
            <a:pPr marL="0" indent="0">
              <a:buNone/>
            </a:pPr>
            <a:r>
              <a:rPr lang="en-US" sz="1400" dirty="0" smtClean="0"/>
              <a:t>   </a:t>
            </a:r>
          </a:p>
          <a:p>
            <a:pPr marL="0" indent="0">
              <a:buNone/>
            </a:pPr>
            <a:endParaRPr lang="en-US" sz="1400" dirty="0"/>
          </a:p>
          <a:p>
            <a:pPr marL="0" indent="0">
              <a:buNone/>
            </a:pPr>
            <a:endParaRPr lang="en-US" sz="1400" dirty="0" smtClean="0"/>
          </a:p>
          <a:p>
            <a:pPr marL="0" indent="0">
              <a:buNone/>
            </a:pPr>
            <a:r>
              <a:rPr lang="en-US" sz="2000" dirty="0"/>
              <a:t/>
            </a:r>
            <a:br>
              <a:rPr lang="en-US" sz="2000" dirty="0"/>
            </a:br>
            <a:r>
              <a:rPr lang="en-US" sz="2000" dirty="0"/>
              <a:t/>
            </a:r>
            <a:br>
              <a:rPr lang="en-US" sz="2000" dirty="0"/>
            </a:br>
            <a:endParaRPr lang="en-US" sz="1400" dirty="0"/>
          </a:p>
        </p:txBody>
      </p:sp>
      <p:sp>
        <p:nvSpPr>
          <p:cNvPr id="11" name="Rectangle 10"/>
          <p:cNvSpPr/>
          <p:nvPr/>
        </p:nvSpPr>
        <p:spPr>
          <a:xfrm>
            <a:off x="2286000" y="2987661"/>
            <a:ext cx="4572000" cy="470000"/>
          </a:xfrm>
          <a:prstGeom prst="rect">
            <a:avLst/>
          </a:prstGeom>
        </p:spPr>
        <p:txBody>
          <a:bodyPr>
            <a:spAutoFit/>
          </a:bodyPr>
          <a:lstStyle/>
          <a:p>
            <a:pPr marL="0" marR="0">
              <a:lnSpc>
                <a:spcPct val="107000"/>
              </a:lnSpc>
              <a:spcBef>
                <a:spcPts val="0"/>
              </a:spcBef>
              <a:spcAft>
                <a:spcPts val="8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9" name="Picture 11" descr="Parrish_101211_1575_Mai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513271" y="1267325"/>
            <a:ext cx="3352800" cy="216176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372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90930"/>
            <a:ext cx="4343400" cy="5097275"/>
          </a:xfrm>
        </p:spPr>
        <p:txBody>
          <a:bodyPr/>
          <a:lstStyle/>
          <a:p>
            <a:pPr marL="0" indent="0">
              <a:buNone/>
            </a:pPr>
            <a:endParaRPr lang="en-US" sz="1800" dirty="0" smtClean="0"/>
          </a:p>
          <a:p>
            <a:pPr marL="0" indent="0">
              <a:buNone/>
            </a:pPr>
            <a:r>
              <a:rPr lang="en-US" sz="1800" b="1" dirty="0" smtClean="0"/>
              <a:t>Additional items to consider bringing along:</a:t>
            </a:r>
          </a:p>
          <a:p>
            <a:pPr marL="0" indent="0">
              <a:buNone/>
            </a:pPr>
            <a:endParaRPr lang="en-US" sz="1800" b="1" dirty="0" smtClean="0"/>
          </a:p>
          <a:p>
            <a:pPr>
              <a:buFont typeface="Arial" panose="020B0604020202020204" pitchFamily="34" charset="0"/>
              <a:buChar char="•"/>
            </a:pPr>
            <a:r>
              <a:rPr lang="en-US" sz="1800" dirty="0" smtClean="0"/>
              <a:t>Bug spray</a:t>
            </a:r>
          </a:p>
          <a:p>
            <a:pPr>
              <a:buFont typeface="Arial" panose="020B0604020202020204" pitchFamily="34" charset="0"/>
              <a:buChar char="•"/>
            </a:pPr>
            <a:r>
              <a:rPr lang="en-US" sz="1800" dirty="0" smtClean="0"/>
              <a:t>Multi-purpose tool</a:t>
            </a:r>
          </a:p>
          <a:p>
            <a:pPr>
              <a:buFont typeface="Arial" panose="020B0604020202020204" pitchFamily="34" charset="0"/>
              <a:buChar char="•"/>
            </a:pPr>
            <a:r>
              <a:rPr lang="en-US" sz="1800" dirty="0" smtClean="0"/>
              <a:t>Toilet paper</a:t>
            </a:r>
          </a:p>
          <a:p>
            <a:pPr>
              <a:buFont typeface="Arial" panose="020B0604020202020204" pitchFamily="34" charset="0"/>
              <a:buChar char="•"/>
            </a:pPr>
            <a:r>
              <a:rPr lang="en-US" sz="1800" dirty="0" smtClean="0"/>
              <a:t>Flash light</a:t>
            </a:r>
          </a:p>
          <a:p>
            <a:pPr>
              <a:buFont typeface="Arial" panose="020B0604020202020204" pitchFamily="34" charset="0"/>
              <a:buChar char="•"/>
            </a:pPr>
            <a:r>
              <a:rPr lang="en-US" sz="1800" dirty="0" smtClean="0"/>
              <a:t>Trash bag</a:t>
            </a:r>
          </a:p>
          <a:p>
            <a:pPr>
              <a:buFont typeface="Arial" panose="020B0604020202020204" pitchFamily="34" charset="0"/>
              <a:buChar char="•"/>
            </a:pPr>
            <a:r>
              <a:rPr lang="en-US" sz="1800" dirty="0" smtClean="0"/>
              <a:t>Duct tape</a:t>
            </a:r>
          </a:p>
          <a:p>
            <a:pPr>
              <a:buFont typeface="Arial" panose="020B0604020202020204" pitchFamily="34" charset="0"/>
              <a:buChar char="•"/>
            </a:pPr>
            <a:r>
              <a:rPr lang="en-US" sz="1800" dirty="0" smtClean="0"/>
              <a:t>Emergency blanket</a:t>
            </a:r>
          </a:p>
          <a:p>
            <a:pPr>
              <a:buFont typeface="Arial" panose="020B0604020202020204" pitchFamily="34" charset="0"/>
              <a:buChar char="•"/>
            </a:pPr>
            <a:r>
              <a:rPr lang="en-US" sz="1800" dirty="0" smtClean="0"/>
              <a:t>Matches or fire starting tools</a:t>
            </a:r>
          </a:p>
          <a:p>
            <a:pPr>
              <a:buFont typeface="Arial" panose="020B0604020202020204" pitchFamily="34" charset="0"/>
              <a:buChar char="•"/>
            </a:pPr>
            <a:r>
              <a:rPr lang="en-US" dirty="0" smtClean="0"/>
              <a:t>In mountains: prepare for unexpected inclement weather</a:t>
            </a:r>
            <a:endParaRPr lang="en-US" sz="1800" dirty="0" smtClean="0"/>
          </a:p>
          <a:p>
            <a:pPr marL="0" indent="0">
              <a:buNone/>
            </a:pPr>
            <a:endParaRPr lang="en-US" sz="2400" dirty="0" smtClean="0"/>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2094092"/>
            <a:ext cx="3581400" cy="2690949"/>
          </a:xfrm>
          <a:prstGeom prst="rect">
            <a:avLst/>
          </a:prstGeom>
          <a:ln>
            <a:solidFill>
              <a:schemeClr val="tx1"/>
            </a:solidFill>
          </a:ln>
        </p:spPr>
      </p:pic>
      <p:sp>
        <p:nvSpPr>
          <p:cNvPr id="6" name="Title 1"/>
          <p:cNvSpPr>
            <a:spLocks noGrp="1"/>
          </p:cNvSpPr>
          <p:nvPr>
            <p:ph type="title"/>
          </p:nvPr>
        </p:nvSpPr>
        <p:spPr>
          <a:xfrm>
            <a:off x="304800" y="457200"/>
            <a:ext cx="7772400" cy="609600"/>
          </a:xfrm>
        </p:spPr>
        <p:txBody>
          <a:bodyPr>
            <a:normAutofit/>
          </a:bodyPr>
          <a:lstStyle/>
          <a:p>
            <a:r>
              <a:rPr lang="en-US" sz="3200" b="1" dirty="0" smtClean="0"/>
              <a:t>Day Hiking: </a:t>
            </a:r>
            <a:r>
              <a:rPr lang="en-US" sz="3200" b="1" dirty="0" smtClean="0">
                <a:latin typeface="Calibri" panose="020F0502020204030204" pitchFamily="34" charset="0"/>
                <a:cs typeface="Calibri" panose="020F0502020204030204" pitchFamily="34" charset="0"/>
              </a:rPr>
              <a:t>What</a:t>
            </a:r>
            <a:r>
              <a:rPr lang="en-US" sz="3200" b="1" dirty="0" smtClean="0"/>
              <a:t> to Put in Your </a:t>
            </a:r>
            <a:r>
              <a:rPr lang="en-US" b="1" dirty="0" smtClean="0"/>
              <a:t>P</a:t>
            </a:r>
            <a:r>
              <a:rPr lang="en-US" sz="3200" b="1" dirty="0" smtClean="0"/>
              <a:t>ack</a:t>
            </a:r>
            <a:endParaRPr lang="en-US" sz="3200" b="1" dirty="0"/>
          </a:p>
        </p:txBody>
      </p:sp>
    </p:spTree>
    <p:extLst>
      <p:ext uri="{BB962C8B-B14F-4D97-AF65-F5344CB8AC3E}">
        <p14:creationId xmlns:p14="http://schemas.microsoft.com/office/powerpoint/2010/main" val="43624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27939</TotalTime>
  <Words>756</Words>
  <Application>Microsoft Office PowerPoint</Application>
  <PresentationFormat>On-screen Show (4:3)</PresentationFormat>
  <Paragraphs>131</Paragraphs>
  <Slides>13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MS Mincho</vt:lpstr>
      <vt:lpstr>MS PGothic</vt:lpstr>
      <vt:lpstr>MS PGothic</vt:lpstr>
      <vt:lpstr>Arial</vt:lpstr>
      <vt:lpstr>Arial Black</vt:lpstr>
      <vt:lpstr>Arial Narrow</vt:lpstr>
      <vt:lpstr>Calibri</vt:lpstr>
      <vt:lpstr>Myriad Pro</vt:lpstr>
      <vt:lpstr>Times New Roman</vt:lpstr>
      <vt:lpstr>Office Theme</vt:lpstr>
      <vt:lpstr>PowerPoint Presentation</vt:lpstr>
      <vt:lpstr>Outdoor Skills Objectives</vt:lpstr>
      <vt:lpstr>Finding your way without compass or map</vt:lpstr>
      <vt:lpstr>Tips without a compass or map</vt:lpstr>
      <vt:lpstr>  Finding direction using the moon</vt:lpstr>
      <vt:lpstr>Finding direction using the stars</vt:lpstr>
      <vt:lpstr>Finding direction in Southern Hemisphere</vt:lpstr>
      <vt:lpstr>Day Hiking: what to put in your pack</vt:lpstr>
      <vt:lpstr>Day Hiking: What to Put in Your Pack</vt:lpstr>
      <vt:lpstr>Unanticipated Outdoor Emergency Tips</vt:lpstr>
      <vt:lpstr> Resources for Fun Outdoor Activities</vt:lpstr>
      <vt:lpstr>PowerPoint Presentation</vt:lpstr>
      <vt:lpstr>Resources</vt:lpstr>
    </vt:vector>
  </TitlesOfParts>
  <Company>Caterpillar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11</dc:title>
  <dc:creator>Caterpillar Inc.</dc:creator>
  <cp:lastModifiedBy>Melissa L Vansaghi</cp:lastModifiedBy>
  <cp:revision>415</cp:revision>
  <cp:lastPrinted>2014-02-14T19:01:35Z</cp:lastPrinted>
  <dcterms:created xsi:type="dcterms:W3CDTF">2012-04-16T18:27:20Z</dcterms:created>
  <dcterms:modified xsi:type="dcterms:W3CDTF">2016-05-16T19:02:05Z</dcterms:modified>
</cp:coreProperties>
</file>